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Times New Roman Bold" charset="1" panose="02030802070405020303"/>
      <p:regular r:id="rId33"/>
    </p:embeddedFont>
    <p:embeddedFont>
      <p:font typeface="Times New Roman" charset="1" panose="02030502070405020303"/>
      <p:regular r:id="rId34"/>
    </p:embeddedFont>
    <p:embeddedFont>
      <p:font typeface="Canva Sans" charset="1" panose="020B0503030501040103"/>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73409" y="3664272"/>
            <a:ext cx="3541183" cy="2958457"/>
          </a:xfrm>
          <a:custGeom>
            <a:avLst/>
            <a:gdLst/>
            <a:ahLst/>
            <a:cxnLst/>
            <a:rect r="r" b="b" t="t" l="l"/>
            <a:pathLst>
              <a:path h="2958457" w="3541183">
                <a:moveTo>
                  <a:pt x="0" y="0"/>
                </a:moveTo>
                <a:lnTo>
                  <a:pt x="3541182" y="0"/>
                </a:lnTo>
                <a:lnTo>
                  <a:pt x="3541182" y="2958456"/>
                </a:lnTo>
                <a:lnTo>
                  <a:pt x="0" y="2958456"/>
                </a:lnTo>
                <a:lnTo>
                  <a:pt x="0" y="0"/>
                </a:lnTo>
                <a:close/>
              </a:path>
            </a:pathLst>
          </a:custGeom>
          <a:blipFill>
            <a:blip r:embed="rId2"/>
            <a:stretch>
              <a:fillRect l="0" t="0" r="0" b="0"/>
            </a:stretch>
          </a:blipFill>
        </p:spPr>
      </p:sp>
      <p:sp>
        <p:nvSpPr>
          <p:cNvPr name="TextBox 3" id="3"/>
          <p:cNvSpPr txBox="true"/>
          <p:nvPr/>
        </p:nvSpPr>
        <p:spPr>
          <a:xfrm rot="0">
            <a:off x="483408" y="594046"/>
            <a:ext cx="17321184" cy="1870075"/>
          </a:xfrm>
          <a:prstGeom prst="rect">
            <a:avLst/>
          </a:prstGeom>
        </p:spPr>
        <p:txBody>
          <a:bodyPr anchor="t" rtlCol="false" tIns="0" lIns="0" bIns="0" rIns="0">
            <a:spAutoFit/>
          </a:bodyPr>
          <a:lstStyle/>
          <a:p>
            <a:pPr algn="ctr">
              <a:lnSpc>
                <a:spcPts val="6650"/>
              </a:lnSpc>
            </a:pPr>
            <a:r>
              <a:rPr lang="en-US" sz="7000" b="true">
                <a:solidFill>
                  <a:srgbClr val="000000"/>
                </a:solidFill>
                <a:latin typeface="Times New Roman Bold"/>
                <a:ea typeface="Times New Roman Bold"/>
                <a:cs typeface="Times New Roman Bold"/>
                <a:sym typeface="Times New Roman Bold"/>
              </a:rPr>
              <a:t>AgriGrow: A Technique for crop disease detection and Recommedation</a:t>
            </a:r>
          </a:p>
        </p:txBody>
      </p:sp>
      <p:sp>
        <p:nvSpPr>
          <p:cNvPr name="TextBox 4" id="4"/>
          <p:cNvSpPr txBox="true"/>
          <p:nvPr/>
        </p:nvSpPr>
        <p:spPr>
          <a:xfrm rot="0">
            <a:off x="4647117" y="8299114"/>
            <a:ext cx="9590484"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3C3C3C"/>
                </a:solidFill>
                <a:latin typeface="Times New Roman Bold"/>
                <a:ea typeface="Times New Roman Bold"/>
                <a:cs typeface="Times New Roman Bold"/>
                <a:sym typeface="Times New Roman Bold"/>
              </a:rPr>
              <a:t>Veer Surendra Sai University of Technology, Burla</a:t>
            </a:r>
          </a:p>
        </p:txBody>
      </p:sp>
      <p:sp>
        <p:nvSpPr>
          <p:cNvPr name="TextBox 5" id="5"/>
          <p:cNvSpPr txBox="true"/>
          <p:nvPr/>
        </p:nvSpPr>
        <p:spPr>
          <a:xfrm rot="0">
            <a:off x="3789033" y="7694594"/>
            <a:ext cx="11306652"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3C3C3C"/>
                </a:solidFill>
                <a:latin typeface="Times New Roman Bold"/>
                <a:ea typeface="Times New Roman Bold"/>
                <a:cs typeface="Times New Roman Bold"/>
                <a:sym typeface="Times New Roman Bold"/>
              </a:rPr>
              <a:t>Department of Computer Science and Engineering</a:t>
            </a:r>
          </a:p>
        </p:txBody>
      </p:sp>
      <p:sp>
        <p:nvSpPr>
          <p:cNvPr name="TextBox 6" id="6"/>
          <p:cNvSpPr txBox="true"/>
          <p:nvPr/>
        </p:nvSpPr>
        <p:spPr>
          <a:xfrm rot="0">
            <a:off x="2074447" y="4133850"/>
            <a:ext cx="3464481" cy="604520"/>
          </a:xfrm>
          <a:prstGeom prst="rect">
            <a:avLst/>
          </a:prstGeom>
        </p:spPr>
        <p:txBody>
          <a:bodyPr anchor="t" rtlCol="false" tIns="0" lIns="0" bIns="0" rIns="0">
            <a:spAutoFit/>
          </a:bodyPr>
          <a:lstStyle/>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Presented By - </a:t>
            </a:r>
          </a:p>
        </p:txBody>
      </p:sp>
      <p:sp>
        <p:nvSpPr>
          <p:cNvPr name="TextBox 7" id="7"/>
          <p:cNvSpPr txBox="true"/>
          <p:nvPr/>
        </p:nvSpPr>
        <p:spPr>
          <a:xfrm rot="0">
            <a:off x="12154473" y="4415155"/>
            <a:ext cx="4432449" cy="604520"/>
          </a:xfrm>
          <a:prstGeom prst="rect">
            <a:avLst/>
          </a:prstGeom>
        </p:spPr>
        <p:txBody>
          <a:bodyPr anchor="t" rtlCol="false" tIns="0" lIns="0" bIns="0" rIns="0">
            <a:spAutoFit/>
          </a:bodyPr>
          <a:lstStyle/>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Under the supervision of</a:t>
            </a:r>
          </a:p>
        </p:txBody>
      </p:sp>
      <p:sp>
        <p:nvSpPr>
          <p:cNvPr name="TextBox 8" id="8"/>
          <p:cNvSpPr txBox="true"/>
          <p:nvPr/>
        </p:nvSpPr>
        <p:spPr>
          <a:xfrm rot="0">
            <a:off x="12154473" y="5124450"/>
            <a:ext cx="5168377" cy="499110"/>
          </a:xfrm>
          <a:prstGeom prst="rect">
            <a:avLst/>
          </a:prstGeom>
        </p:spPr>
        <p:txBody>
          <a:bodyPr anchor="t" rtlCol="false" tIns="0" lIns="0" bIns="0" rIns="0">
            <a:spAutoFit/>
          </a:bodyPr>
          <a:lstStyle/>
          <a:p>
            <a:pPr algn="just">
              <a:lnSpc>
                <a:spcPts val="3360"/>
              </a:lnSpc>
            </a:pPr>
            <a:r>
              <a:rPr lang="en-US" sz="3200">
                <a:solidFill>
                  <a:srgbClr val="000000"/>
                </a:solidFill>
                <a:latin typeface="Times New Roman"/>
                <a:ea typeface="Times New Roman"/>
                <a:cs typeface="Times New Roman"/>
                <a:sym typeface="Times New Roman"/>
              </a:rPr>
              <a:t>Dr. Santi Kumari Behera</a:t>
            </a:r>
          </a:p>
        </p:txBody>
      </p:sp>
      <p:sp>
        <p:nvSpPr>
          <p:cNvPr name="TextBox 9" id="9"/>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1</a:t>
            </a:r>
          </a:p>
        </p:txBody>
      </p:sp>
      <p:sp>
        <p:nvSpPr>
          <p:cNvPr name="TextBox 10" id="10"/>
          <p:cNvSpPr txBox="true"/>
          <p:nvPr/>
        </p:nvSpPr>
        <p:spPr>
          <a:xfrm rot="0">
            <a:off x="2074447" y="4738370"/>
            <a:ext cx="4382925" cy="1166495"/>
          </a:xfrm>
          <a:prstGeom prst="rect">
            <a:avLst/>
          </a:prstGeom>
        </p:spPr>
        <p:txBody>
          <a:bodyPr anchor="t" rtlCol="false" tIns="0" lIns="0" bIns="0" rIns="0">
            <a:spAutoFit/>
          </a:bodyPr>
          <a:lstStyle/>
          <a:p>
            <a:pPr algn="l">
              <a:lnSpc>
                <a:spcPts val="4480"/>
              </a:lnSpc>
            </a:pPr>
            <a:r>
              <a:rPr lang="en-US" sz="3200">
                <a:solidFill>
                  <a:srgbClr val="000000"/>
                </a:solidFill>
                <a:latin typeface="Times New Roman"/>
                <a:ea typeface="Times New Roman"/>
                <a:cs typeface="Times New Roman"/>
                <a:sym typeface="Times New Roman"/>
              </a:rPr>
              <a:t>Prerit Kumar Jain</a:t>
            </a:r>
          </a:p>
          <a:p>
            <a:pPr algn="l">
              <a:lnSpc>
                <a:spcPts val="4480"/>
              </a:lnSpc>
              <a:spcBef>
                <a:spcPct val="0"/>
              </a:spcBef>
            </a:pPr>
            <a:r>
              <a:rPr lang="en-US" sz="3200">
                <a:solidFill>
                  <a:srgbClr val="000000"/>
                </a:solidFill>
                <a:latin typeface="Times New Roman"/>
                <a:ea typeface="Times New Roman"/>
                <a:cs typeface="Times New Roman"/>
                <a:sym typeface="Times New Roman"/>
              </a:rPr>
              <a:t>Regd. No. 2102040011</a:t>
            </a:r>
          </a:p>
        </p:txBody>
      </p:sp>
      <p:sp>
        <p:nvSpPr>
          <p:cNvPr name="TextBox 11" id="11"/>
          <p:cNvSpPr txBox="true"/>
          <p:nvPr/>
        </p:nvSpPr>
        <p:spPr>
          <a:xfrm rot="0">
            <a:off x="8466773" y="8894128"/>
            <a:ext cx="1354455" cy="604520"/>
          </a:xfrm>
          <a:prstGeom prst="rect">
            <a:avLst/>
          </a:prstGeom>
        </p:spPr>
        <p:txBody>
          <a:bodyPr anchor="t" rtlCol="false" tIns="0" lIns="0" bIns="0" rIns="0">
            <a:spAutoFit/>
          </a:bodyPr>
          <a:lstStyle/>
          <a:p>
            <a:pPr algn="ctr">
              <a:lnSpc>
                <a:spcPts val="4480"/>
              </a:lnSpc>
              <a:spcBef>
                <a:spcPct val="0"/>
              </a:spcBef>
            </a:pPr>
            <a:r>
              <a:rPr lang="en-US" b="true" sz="3200">
                <a:solidFill>
                  <a:srgbClr val="000000"/>
                </a:solidFill>
                <a:latin typeface="Times New Roman Bold"/>
                <a:ea typeface="Times New Roman Bold"/>
                <a:cs typeface="Times New Roman Bold"/>
                <a:sym typeface="Times New Roman Bold"/>
              </a:rPr>
              <a:t>2024-25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9650" y="4304443"/>
            <a:ext cx="11301259" cy="1907087"/>
          </a:xfrm>
          <a:custGeom>
            <a:avLst/>
            <a:gdLst/>
            <a:ahLst/>
            <a:cxnLst/>
            <a:rect r="r" b="b" t="t" l="l"/>
            <a:pathLst>
              <a:path h="1907087" w="11301259">
                <a:moveTo>
                  <a:pt x="0" y="0"/>
                </a:moveTo>
                <a:lnTo>
                  <a:pt x="11301259" y="0"/>
                </a:lnTo>
                <a:lnTo>
                  <a:pt x="11301259" y="1907088"/>
                </a:lnTo>
                <a:lnTo>
                  <a:pt x="0" y="1907088"/>
                </a:lnTo>
                <a:lnTo>
                  <a:pt x="0" y="0"/>
                </a:lnTo>
                <a:close/>
              </a:path>
            </a:pathLst>
          </a:custGeom>
          <a:blipFill>
            <a:blip r:embed="rId2"/>
            <a:stretch>
              <a:fillRect l="0" t="0" r="0" b="0"/>
            </a:stretch>
          </a:blipFill>
        </p:spPr>
      </p:sp>
      <p:sp>
        <p:nvSpPr>
          <p:cNvPr name="Freeform 3" id="3"/>
          <p:cNvSpPr/>
          <p:nvPr/>
        </p:nvSpPr>
        <p:spPr>
          <a:xfrm flipH="false" flipV="false" rot="0">
            <a:off x="1009650" y="6449878"/>
            <a:ext cx="11301259" cy="2217872"/>
          </a:xfrm>
          <a:custGeom>
            <a:avLst/>
            <a:gdLst/>
            <a:ahLst/>
            <a:cxnLst/>
            <a:rect r="r" b="b" t="t" l="l"/>
            <a:pathLst>
              <a:path h="2217872" w="11301259">
                <a:moveTo>
                  <a:pt x="0" y="0"/>
                </a:moveTo>
                <a:lnTo>
                  <a:pt x="11301259" y="0"/>
                </a:lnTo>
                <a:lnTo>
                  <a:pt x="11301259" y="2217872"/>
                </a:lnTo>
                <a:lnTo>
                  <a:pt x="0" y="2217872"/>
                </a:lnTo>
                <a:lnTo>
                  <a:pt x="0" y="0"/>
                </a:lnTo>
                <a:close/>
              </a:path>
            </a:pathLst>
          </a:custGeom>
          <a:blipFill>
            <a:blip r:embed="rId3"/>
            <a:stretch>
              <a:fillRect l="0" t="0" r="0" b="0"/>
            </a:stretch>
          </a:blipFill>
        </p:spPr>
      </p:sp>
      <p:sp>
        <p:nvSpPr>
          <p:cNvPr name="TextBox 4" id="4"/>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10</a:t>
            </a:r>
          </a:p>
        </p:txBody>
      </p:sp>
      <p:sp>
        <p:nvSpPr>
          <p:cNvPr name="TextBox 5" id="5"/>
          <p:cNvSpPr txBox="true"/>
          <p:nvPr/>
        </p:nvSpPr>
        <p:spPr>
          <a:xfrm rot="0">
            <a:off x="1028700" y="866775"/>
            <a:ext cx="5355240" cy="798196"/>
          </a:xfrm>
          <a:prstGeom prst="rect">
            <a:avLst/>
          </a:prstGeom>
        </p:spPr>
        <p:txBody>
          <a:bodyPr anchor="t" rtlCol="false" tIns="0" lIns="0" bIns="0" rIns="0">
            <a:spAutoFit/>
          </a:bodyPr>
          <a:lstStyle/>
          <a:p>
            <a:pPr algn="l">
              <a:lnSpc>
                <a:spcPts val="5879"/>
              </a:lnSpc>
              <a:spcBef>
                <a:spcPct val="0"/>
              </a:spcBef>
            </a:pPr>
            <a:r>
              <a:rPr lang="en-US" b="true" sz="4199">
                <a:solidFill>
                  <a:srgbClr val="000000"/>
                </a:solidFill>
                <a:latin typeface="Times New Roman Bold"/>
                <a:ea typeface="Times New Roman Bold"/>
                <a:cs typeface="Times New Roman Bold"/>
                <a:sym typeface="Times New Roman Bold"/>
              </a:rPr>
              <a:t>Data Preprocessing</a:t>
            </a:r>
          </a:p>
        </p:txBody>
      </p:sp>
      <p:sp>
        <p:nvSpPr>
          <p:cNvPr name="TextBox 6" id="6"/>
          <p:cNvSpPr txBox="true"/>
          <p:nvPr/>
        </p:nvSpPr>
        <p:spPr>
          <a:xfrm rot="0">
            <a:off x="1009650" y="2044907"/>
            <a:ext cx="16230600" cy="17843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Times New Roman"/>
                <a:ea typeface="Times New Roman"/>
                <a:cs typeface="Times New Roman"/>
                <a:sym typeface="Times New Roman"/>
              </a:rPr>
              <a:t>Data preprocessing is a critical preparatory phase in machine learning that transforms raw data into a clean, consistent, and model-ready format. </a:t>
            </a:r>
          </a:p>
          <a:p>
            <a:pPr algn="just" marL="539749" indent="-269875" lvl="1">
              <a:lnSpc>
                <a:spcPts val="3499"/>
              </a:lnSpc>
              <a:buFont typeface="Arial"/>
              <a:buChar char="•"/>
            </a:pPr>
            <a:r>
              <a:rPr lang="en-US" sz="2499">
                <a:solidFill>
                  <a:srgbClr val="000000"/>
                </a:solidFill>
                <a:latin typeface="Times New Roman"/>
                <a:ea typeface="Times New Roman"/>
                <a:cs typeface="Times New Roman"/>
                <a:sym typeface="Times New Roman"/>
              </a:rPr>
              <a:t>It helps machine learning algorithms interpret information more accurately, reduces bias, and significantly enhances the potential for generating meaningful and reliable insights from complex datasets.</a:t>
            </a:r>
          </a:p>
        </p:txBody>
      </p:sp>
      <p:sp>
        <p:nvSpPr>
          <p:cNvPr name="TextBox 7" id="7"/>
          <p:cNvSpPr txBox="true"/>
          <p:nvPr/>
        </p:nvSpPr>
        <p:spPr>
          <a:xfrm rot="0">
            <a:off x="1860277" y="8778876"/>
            <a:ext cx="8061365" cy="479424"/>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imes New Roman"/>
                <a:ea typeface="Times New Roman"/>
                <a:cs typeface="Times New Roman"/>
                <a:sym typeface="Times New Roman"/>
              </a:rPr>
              <a:t>Fig. 2 Classification of data using type of plant and diseases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66847" y="2529904"/>
            <a:ext cx="10937195" cy="6214110"/>
          </a:xfrm>
          <a:prstGeom prst="rect">
            <a:avLst/>
          </a:prstGeom>
        </p:spPr>
        <p:txBody>
          <a:bodyPr anchor="t" rtlCol="false" tIns="0" lIns="0" bIns="0" rIns="0">
            <a:spAutoFit/>
          </a:bodyPr>
          <a:lstStyle/>
          <a:p>
            <a:pPr algn="just" marL="647700" indent="-323850" lvl="1">
              <a:lnSpc>
                <a:spcPts val="4920"/>
              </a:lnSpc>
              <a:buFont typeface="Arial"/>
              <a:buChar char="•"/>
            </a:pPr>
            <a:r>
              <a:rPr lang="en-US" sz="3000">
                <a:solidFill>
                  <a:srgbClr val="000000"/>
                </a:solidFill>
                <a:latin typeface="Times New Roman"/>
                <a:ea typeface="Times New Roman"/>
                <a:cs typeface="Times New Roman"/>
                <a:sym typeface="Times New Roman"/>
              </a:rPr>
              <a:t>MobileNetV2</a:t>
            </a:r>
            <a:r>
              <a:rPr lang="en-US" sz="3000">
                <a:solidFill>
                  <a:srgbClr val="000000"/>
                </a:solidFill>
                <a:latin typeface="Times New Roman"/>
                <a:ea typeface="Times New Roman"/>
                <a:cs typeface="Times New Roman"/>
                <a:sym typeface="Times New Roman"/>
              </a:rPr>
              <a:t> was selected especially because of the embedding of its native structural strengths, its proven image classification capability, and its applicability to active environments.</a:t>
            </a:r>
          </a:p>
          <a:p>
            <a:pPr algn="just">
              <a:lnSpc>
                <a:spcPts val="4920"/>
              </a:lnSpc>
            </a:pPr>
          </a:p>
          <a:p>
            <a:pPr algn="just" marL="647700" indent="-323850" lvl="1">
              <a:lnSpc>
                <a:spcPts val="4920"/>
              </a:lnSpc>
              <a:buFont typeface="Arial"/>
              <a:buChar char="•"/>
            </a:pPr>
            <a:r>
              <a:rPr lang="en-US" sz="3000">
                <a:solidFill>
                  <a:srgbClr val="000000"/>
                </a:solidFill>
                <a:latin typeface="Times New Roman"/>
                <a:ea typeface="Times New Roman"/>
                <a:cs typeface="Times New Roman"/>
                <a:sym typeface="Times New Roman"/>
              </a:rPr>
              <a:t>Its architecture incorporates advancements in the form of depthwise separable convolutions and inverted residual blocks with linear bottlenecks.</a:t>
            </a:r>
          </a:p>
          <a:p>
            <a:pPr algn="just">
              <a:lnSpc>
                <a:spcPts val="4920"/>
              </a:lnSpc>
            </a:pPr>
          </a:p>
          <a:p>
            <a:pPr algn="just" marL="647700" indent="-323850" lvl="1">
              <a:lnSpc>
                <a:spcPts val="4920"/>
              </a:lnSpc>
              <a:buFont typeface="Arial"/>
              <a:buChar char="•"/>
            </a:pPr>
            <a:r>
              <a:rPr lang="en-US" sz="3000">
                <a:solidFill>
                  <a:srgbClr val="000000"/>
                </a:solidFill>
                <a:latin typeface="Times New Roman"/>
                <a:ea typeface="Times New Roman"/>
                <a:cs typeface="Times New Roman"/>
                <a:sym typeface="Times New Roman"/>
              </a:rPr>
              <a:t>MobileNetV2 has attained competitive accuracy on large-scale image classification benchmarks.</a:t>
            </a:r>
          </a:p>
        </p:txBody>
      </p:sp>
      <p:sp>
        <p:nvSpPr>
          <p:cNvPr name="Freeform 3" id="3"/>
          <p:cNvSpPr/>
          <p:nvPr/>
        </p:nvSpPr>
        <p:spPr>
          <a:xfrm flipH="false" flipV="false" rot="0">
            <a:off x="12378546" y="1357948"/>
            <a:ext cx="5134833" cy="5889339"/>
          </a:xfrm>
          <a:custGeom>
            <a:avLst/>
            <a:gdLst/>
            <a:ahLst/>
            <a:cxnLst/>
            <a:rect r="r" b="b" t="t" l="l"/>
            <a:pathLst>
              <a:path h="5889339" w="5134833">
                <a:moveTo>
                  <a:pt x="0" y="0"/>
                </a:moveTo>
                <a:lnTo>
                  <a:pt x="5134833" y="0"/>
                </a:lnTo>
                <a:lnTo>
                  <a:pt x="5134833" y="5889338"/>
                </a:lnTo>
                <a:lnTo>
                  <a:pt x="0" y="5889338"/>
                </a:lnTo>
                <a:lnTo>
                  <a:pt x="0" y="0"/>
                </a:lnTo>
                <a:close/>
              </a:path>
            </a:pathLst>
          </a:custGeom>
          <a:blipFill>
            <a:blip r:embed="rId2"/>
            <a:stretch>
              <a:fillRect l="0" t="0" r="0" b="0"/>
            </a:stretch>
          </a:blipFill>
        </p:spPr>
      </p:sp>
      <p:sp>
        <p:nvSpPr>
          <p:cNvPr name="TextBox 4" id="4"/>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11</a:t>
            </a:r>
          </a:p>
        </p:txBody>
      </p:sp>
      <p:sp>
        <p:nvSpPr>
          <p:cNvPr name="TextBox 5" id="5"/>
          <p:cNvSpPr txBox="true"/>
          <p:nvPr/>
        </p:nvSpPr>
        <p:spPr>
          <a:xfrm rot="0">
            <a:off x="0" y="366077"/>
            <a:ext cx="12704470" cy="991870"/>
          </a:xfrm>
          <a:prstGeom prst="rect">
            <a:avLst/>
          </a:prstGeom>
        </p:spPr>
        <p:txBody>
          <a:bodyPr anchor="t" rtlCol="false" tIns="0" lIns="0" bIns="0" rIns="0">
            <a:spAutoFit/>
          </a:bodyPr>
          <a:lstStyle/>
          <a:p>
            <a:pPr algn="ctr">
              <a:lnSpc>
                <a:spcPts val="7279"/>
              </a:lnSpc>
            </a:pPr>
            <a:r>
              <a:rPr lang="en-US" sz="5199" b="true">
                <a:solidFill>
                  <a:srgbClr val="000000"/>
                </a:solidFill>
                <a:latin typeface="Times New Roman Bold"/>
                <a:ea typeface="Times New Roman Bold"/>
                <a:cs typeface="Times New Roman Bold"/>
                <a:sym typeface="Times New Roman Bold"/>
              </a:rPr>
              <a:t>Model used for Crop Disease Prediction</a:t>
            </a:r>
          </a:p>
        </p:txBody>
      </p:sp>
      <p:sp>
        <p:nvSpPr>
          <p:cNvPr name="TextBox 6" id="6"/>
          <p:cNvSpPr txBox="true"/>
          <p:nvPr/>
        </p:nvSpPr>
        <p:spPr>
          <a:xfrm rot="0">
            <a:off x="12309979" y="7511642"/>
            <a:ext cx="5271968" cy="479424"/>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imes New Roman"/>
                <a:ea typeface="Times New Roman"/>
                <a:cs typeface="Times New Roman"/>
                <a:sym typeface="Times New Roman"/>
              </a:rPr>
              <a:t>Fig. 3 Architecture of MobileNetV2 [5]</a:t>
            </a:r>
          </a:p>
        </p:txBody>
      </p:sp>
      <p:sp>
        <p:nvSpPr>
          <p:cNvPr name="TextBox 7" id="7"/>
          <p:cNvSpPr txBox="true"/>
          <p:nvPr/>
        </p:nvSpPr>
        <p:spPr>
          <a:xfrm rot="0">
            <a:off x="1028700" y="1593406"/>
            <a:ext cx="3125710" cy="739139"/>
          </a:xfrm>
          <a:prstGeom prst="rect">
            <a:avLst/>
          </a:prstGeom>
        </p:spPr>
        <p:txBody>
          <a:bodyPr anchor="t" rtlCol="false" tIns="0" lIns="0" bIns="0" rIns="0">
            <a:spAutoFit/>
          </a:bodyPr>
          <a:lstStyle/>
          <a:p>
            <a:pPr algn="l">
              <a:lnSpc>
                <a:spcPts val="5460"/>
              </a:lnSpc>
            </a:pPr>
            <a:r>
              <a:rPr lang="en-US" sz="3900" b="true">
                <a:solidFill>
                  <a:srgbClr val="000000"/>
                </a:solidFill>
                <a:latin typeface="Times New Roman Bold"/>
                <a:ea typeface="Times New Roman Bold"/>
                <a:cs typeface="Times New Roman Bold"/>
                <a:sym typeface="Times New Roman Bold"/>
              </a:rPr>
              <a:t>MobileNetV2</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
        <p:nvSpPr>
          <p:cNvPr name="TextBox 3" id="3"/>
          <p:cNvSpPr txBox="true"/>
          <p:nvPr/>
        </p:nvSpPr>
        <p:spPr>
          <a:xfrm rot="0">
            <a:off x="550132" y="828675"/>
            <a:ext cx="11722046" cy="991870"/>
          </a:xfrm>
          <a:prstGeom prst="rect">
            <a:avLst/>
          </a:prstGeom>
        </p:spPr>
        <p:txBody>
          <a:bodyPr anchor="t" rtlCol="false" tIns="0" lIns="0" bIns="0" rIns="0">
            <a:spAutoFit/>
          </a:bodyPr>
          <a:lstStyle/>
          <a:p>
            <a:pPr algn="ctr">
              <a:lnSpc>
                <a:spcPts val="7279"/>
              </a:lnSpc>
            </a:pPr>
            <a:r>
              <a:rPr lang="en-US" sz="5199" b="true">
                <a:solidFill>
                  <a:srgbClr val="000000"/>
                </a:solidFill>
                <a:latin typeface="Times New Roman Bold"/>
                <a:ea typeface="Times New Roman Bold"/>
                <a:cs typeface="Times New Roman Bold"/>
                <a:sym typeface="Times New Roman Bold"/>
              </a:rPr>
              <a:t>Reason for using MobileNetV2 Model</a:t>
            </a:r>
          </a:p>
        </p:txBody>
      </p:sp>
      <p:sp>
        <p:nvSpPr>
          <p:cNvPr name="TextBox 4" id="4"/>
          <p:cNvSpPr txBox="true"/>
          <p:nvPr/>
        </p:nvSpPr>
        <p:spPr>
          <a:xfrm rot="0">
            <a:off x="1019175" y="2264739"/>
            <a:ext cx="15362239" cy="36474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Computational Effi</a:t>
            </a:r>
            <a:r>
              <a:rPr lang="en-US" sz="3399">
                <a:solidFill>
                  <a:srgbClr val="000000"/>
                </a:solidFill>
                <a:latin typeface="Times New Roman"/>
                <a:ea typeface="Times New Roman"/>
                <a:cs typeface="Times New Roman"/>
                <a:sym typeface="Times New Roman"/>
              </a:rPr>
              <a:t>ciency and Mobile friendly</a:t>
            </a:r>
          </a:p>
          <a:p>
            <a:pPr algn="just"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Strong Performance on Large-Scale Image Classification</a:t>
            </a:r>
          </a:p>
          <a:p>
            <a:pPr algn="just"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Ideal Balance Between Model Size and Predictive Accuracy</a:t>
            </a:r>
          </a:p>
          <a:p>
            <a:pPr algn="just"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Ease of Implementation within Standard Frameworks and Availability of Pre-trained Weights</a:t>
            </a:r>
          </a:p>
          <a:p>
            <a:pPr algn="just"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Increased Performance and Accuracy with fine-tuning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730306" y="1603861"/>
            <a:ext cx="6528994" cy="6308640"/>
          </a:xfrm>
          <a:custGeom>
            <a:avLst/>
            <a:gdLst/>
            <a:ahLst/>
            <a:cxnLst/>
            <a:rect r="r" b="b" t="t" l="l"/>
            <a:pathLst>
              <a:path h="6308640" w="6528994">
                <a:moveTo>
                  <a:pt x="0" y="0"/>
                </a:moveTo>
                <a:lnTo>
                  <a:pt x="6528994" y="0"/>
                </a:lnTo>
                <a:lnTo>
                  <a:pt x="6528994" y="6308640"/>
                </a:lnTo>
                <a:lnTo>
                  <a:pt x="0" y="6308640"/>
                </a:lnTo>
                <a:lnTo>
                  <a:pt x="0" y="0"/>
                </a:lnTo>
                <a:close/>
              </a:path>
            </a:pathLst>
          </a:custGeom>
          <a:blipFill>
            <a:blip r:embed="rId2"/>
            <a:stretch>
              <a:fillRect l="0" t="0" r="0" b="0"/>
            </a:stretch>
          </a:blipFill>
        </p:spPr>
      </p:sp>
      <p:sp>
        <p:nvSpPr>
          <p:cNvPr name="TextBox 3" id="3"/>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13</a:t>
            </a:r>
          </a:p>
        </p:txBody>
      </p:sp>
      <p:sp>
        <p:nvSpPr>
          <p:cNvPr name="TextBox 4" id="4"/>
          <p:cNvSpPr txBox="true"/>
          <p:nvPr/>
        </p:nvSpPr>
        <p:spPr>
          <a:xfrm rot="0">
            <a:off x="693827" y="805664"/>
            <a:ext cx="7575796" cy="798196"/>
          </a:xfrm>
          <a:prstGeom prst="rect">
            <a:avLst/>
          </a:prstGeom>
        </p:spPr>
        <p:txBody>
          <a:bodyPr anchor="t" rtlCol="false" tIns="0" lIns="0" bIns="0" rIns="0">
            <a:spAutoFit/>
          </a:bodyPr>
          <a:lstStyle/>
          <a:p>
            <a:pPr algn="l">
              <a:lnSpc>
                <a:spcPts val="5879"/>
              </a:lnSpc>
              <a:spcBef>
                <a:spcPct val="0"/>
              </a:spcBef>
            </a:pPr>
            <a:r>
              <a:rPr lang="en-US" b="true" sz="4199">
                <a:solidFill>
                  <a:srgbClr val="000000"/>
                </a:solidFill>
                <a:latin typeface="Times New Roman Bold"/>
                <a:ea typeface="Times New Roman Bold"/>
                <a:cs typeface="Times New Roman Bold"/>
                <a:sym typeface="Times New Roman Bold"/>
              </a:rPr>
              <a:t>Bounding Box Visualization</a:t>
            </a:r>
          </a:p>
        </p:txBody>
      </p:sp>
      <p:sp>
        <p:nvSpPr>
          <p:cNvPr name="TextBox 5" id="5"/>
          <p:cNvSpPr txBox="true"/>
          <p:nvPr/>
        </p:nvSpPr>
        <p:spPr>
          <a:xfrm rot="0">
            <a:off x="427686" y="1862215"/>
            <a:ext cx="9640735" cy="538162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Bounding box visualization is a fundamental technique in computer vision and object detection that graphically represents the location and extent of detected objects within an image. </a:t>
            </a:r>
          </a:p>
          <a:p>
            <a:pPr algn="just">
              <a:lnSpc>
                <a:spcPts val="4200"/>
              </a:lnSpc>
            </a:pPr>
          </a:p>
          <a:p>
            <a:pPr algn="just"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By drawing rectangular frames around identified objects, this method provides a clear, intuitive way to illustrate machine learning model predictions, helping researchers and developers verify the accuracy of object detection algorithms.</a:t>
            </a:r>
          </a:p>
        </p:txBody>
      </p:sp>
      <p:sp>
        <p:nvSpPr>
          <p:cNvPr name="TextBox 6" id="6"/>
          <p:cNvSpPr txBox="true"/>
          <p:nvPr/>
        </p:nvSpPr>
        <p:spPr>
          <a:xfrm rot="0">
            <a:off x="11636077" y="8003989"/>
            <a:ext cx="5341306" cy="453389"/>
          </a:xfrm>
          <a:prstGeom prst="rect">
            <a:avLst/>
          </a:prstGeom>
        </p:spPr>
        <p:txBody>
          <a:bodyPr anchor="t" rtlCol="false" tIns="0" lIns="0" bIns="0" rIns="0">
            <a:spAutoFit/>
          </a:bodyPr>
          <a:lstStyle/>
          <a:p>
            <a:pPr algn="l">
              <a:lnSpc>
                <a:spcPts val="3360"/>
              </a:lnSpc>
              <a:spcBef>
                <a:spcPct val="0"/>
              </a:spcBef>
            </a:pPr>
            <a:r>
              <a:rPr lang="en-US" sz="2400">
                <a:solidFill>
                  <a:srgbClr val="000000"/>
                </a:solidFill>
                <a:latin typeface="Times New Roman"/>
                <a:ea typeface="Times New Roman"/>
                <a:cs typeface="Times New Roman"/>
                <a:sym typeface="Times New Roman"/>
              </a:rPr>
              <a:t>Fig. 4 Bounding Boxes Visualization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401198" y="1284549"/>
            <a:ext cx="7506451" cy="5320197"/>
          </a:xfrm>
          <a:custGeom>
            <a:avLst/>
            <a:gdLst/>
            <a:ahLst/>
            <a:cxnLst/>
            <a:rect r="r" b="b" t="t" l="l"/>
            <a:pathLst>
              <a:path h="5320197" w="7506451">
                <a:moveTo>
                  <a:pt x="0" y="0"/>
                </a:moveTo>
                <a:lnTo>
                  <a:pt x="7506451" y="0"/>
                </a:lnTo>
                <a:lnTo>
                  <a:pt x="7506451" y="5320197"/>
                </a:lnTo>
                <a:lnTo>
                  <a:pt x="0" y="5320197"/>
                </a:lnTo>
                <a:lnTo>
                  <a:pt x="0" y="0"/>
                </a:lnTo>
                <a:close/>
              </a:path>
            </a:pathLst>
          </a:custGeom>
          <a:blipFill>
            <a:blip r:embed="rId2"/>
            <a:stretch>
              <a:fillRect l="0" t="0" r="0" b="0"/>
            </a:stretch>
          </a:blipFill>
        </p:spPr>
      </p:sp>
      <p:sp>
        <p:nvSpPr>
          <p:cNvPr name="TextBox 3" id="3"/>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14</a:t>
            </a:r>
          </a:p>
        </p:txBody>
      </p:sp>
      <p:sp>
        <p:nvSpPr>
          <p:cNvPr name="TextBox 4" id="4"/>
          <p:cNvSpPr txBox="true"/>
          <p:nvPr/>
        </p:nvSpPr>
        <p:spPr>
          <a:xfrm rot="0">
            <a:off x="861422" y="292679"/>
            <a:ext cx="16397878" cy="991870"/>
          </a:xfrm>
          <a:prstGeom prst="rect">
            <a:avLst/>
          </a:prstGeom>
        </p:spPr>
        <p:txBody>
          <a:bodyPr anchor="t" rtlCol="false" tIns="0" lIns="0" bIns="0" rIns="0">
            <a:spAutoFit/>
          </a:bodyPr>
          <a:lstStyle/>
          <a:p>
            <a:pPr algn="l">
              <a:lnSpc>
                <a:spcPts val="7279"/>
              </a:lnSpc>
            </a:pPr>
            <a:r>
              <a:rPr lang="en-US" sz="5199" b="true">
                <a:solidFill>
                  <a:srgbClr val="000000"/>
                </a:solidFill>
                <a:latin typeface="Times New Roman Bold"/>
                <a:ea typeface="Times New Roman Bold"/>
                <a:cs typeface="Times New Roman Bold"/>
                <a:sym typeface="Times New Roman Bold"/>
              </a:rPr>
              <a:t>Model used for Crop and Fertilizer Recommendation</a:t>
            </a:r>
          </a:p>
        </p:txBody>
      </p:sp>
      <p:sp>
        <p:nvSpPr>
          <p:cNvPr name="TextBox 5" id="5"/>
          <p:cNvSpPr txBox="true"/>
          <p:nvPr/>
        </p:nvSpPr>
        <p:spPr>
          <a:xfrm rot="0">
            <a:off x="10702445" y="6631077"/>
            <a:ext cx="6884908" cy="479424"/>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imes New Roman"/>
                <a:ea typeface="Times New Roman"/>
                <a:cs typeface="Times New Roman"/>
                <a:sym typeface="Times New Roman"/>
              </a:rPr>
              <a:t>Fig. 5 Architecture of Random Forest Classifier [9]</a:t>
            </a:r>
          </a:p>
        </p:txBody>
      </p:sp>
      <p:sp>
        <p:nvSpPr>
          <p:cNvPr name="TextBox 6" id="6"/>
          <p:cNvSpPr txBox="true"/>
          <p:nvPr/>
        </p:nvSpPr>
        <p:spPr>
          <a:xfrm rot="0">
            <a:off x="552635" y="1814838"/>
            <a:ext cx="9022923" cy="538162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For</a:t>
            </a:r>
            <a:r>
              <a:rPr lang="en-US" sz="3000">
                <a:solidFill>
                  <a:srgbClr val="000000"/>
                </a:solidFill>
                <a:latin typeface="Times New Roman"/>
                <a:ea typeface="Times New Roman"/>
                <a:cs typeface="Times New Roman"/>
                <a:sym typeface="Times New Roman"/>
              </a:rPr>
              <a:t> the intelligent crop recommendation module of this agricultural decision support system, a Random Forest algorithm was applied. </a:t>
            </a:r>
          </a:p>
          <a:p>
            <a:pPr algn="just"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Random Forest works by creating an enormously large number of decision trees while training and predicting the class that is the mode of the classes (classification) or average prediction (regression) of the trees.</a:t>
            </a:r>
          </a:p>
          <a:p>
            <a:pPr algn="just"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In our scenario, it is applied to classification – to anticipate the best crop from a list given. </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
        <p:nvSpPr>
          <p:cNvPr name="TextBox 3" id="3"/>
          <p:cNvSpPr txBox="true"/>
          <p:nvPr/>
        </p:nvSpPr>
        <p:spPr>
          <a:xfrm rot="0">
            <a:off x="741559" y="1633695"/>
            <a:ext cx="11964059" cy="7353935"/>
          </a:xfrm>
          <a:prstGeom prst="rect">
            <a:avLst/>
          </a:prstGeom>
        </p:spPr>
        <p:txBody>
          <a:bodyPr anchor="t" rtlCol="false" tIns="0" lIns="0" bIns="0" rIns="0">
            <a:spAutoFit/>
          </a:bodyPr>
          <a:lstStyle/>
          <a:p>
            <a:pPr algn="just"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Bootstrap Sampling (Bagging):</a:t>
            </a:r>
            <a:r>
              <a:rPr lang="en-US" sz="2600">
                <a:solidFill>
                  <a:srgbClr val="000000"/>
                </a:solidFill>
                <a:latin typeface="Times New Roman"/>
                <a:ea typeface="Times New Roman"/>
                <a:cs typeface="Times New Roman"/>
                <a:sym typeface="Times New Roman"/>
              </a:rPr>
              <a:t> Random Forest constructs many decision trees. Each tree, it takes a random sample of training data with replacement (bootstrapping).</a:t>
            </a:r>
          </a:p>
          <a:p>
            <a:pPr algn="just">
              <a:lnSpc>
                <a:spcPts val="3640"/>
              </a:lnSpc>
            </a:pPr>
          </a:p>
          <a:p>
            <a:pPr algn="just"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Random Feature Selection: </a:t>
            </a:r>
            <a:r>
              <a:rPr lang="en-US" sz="2600">
                <a:solidFill>
                  <a:srgbClr val="000000"/>
                </a:solidFill>
                <a:latin typeface="Times New Roman"/>
                <a:ea typeface="Times New Roman"/>
                <a:cs typeface="Times New Roman"/>
                <a:sym typeface="Times New Roman"/>
              </a:rPr>
              <a:t>In every node of a decision tree, while selecting the optimal split, Random Forest selects a random subset of features and selects the best split from that subset alone. The number of features to look at per split is a hyperparameter.</a:t>
            </a:r>
          </a:p>
          <a:p>
            <a:pPr algn="just">
              <a:lnSpc>
                <a:spcPts val="3640"/>
              </a:lnSpc>
            </a:pPr>
            <a:r>
              <a:rPr lang="en-US" sz="2600">
                <a:solidFill>
                  <a:srgbClr val="000000"/>
                </a:solidFill>
                <a:latin typeface="Times New Roman"/>
                <a:ea typeface="Times New Roman"/>
                <a:cs typeface="Times New Roman"/>
                <a:sym typeface="Times New Roman"/>
              </a:rPr>
              <a:t> </a:t>
            </a:r>
          </a:p>
          <a:p>
            <a:pPr algn="just"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Growing Multiple Decision Trees:</a:t>
            </a:r>
            <a:r>
              <a:rPr lang="en-US" sz="2600">
                <a:solidFill>
                  <a:srgbClr val="000000"/>
                </a:solidFill>
                <a:latin typeface="Times New Roman"/>
                <a:ea typeface="Times New Roman"/>
                <a:cs typeface="Times New Roman"/>
                <a:sym typeface="Times New Roman"/>
              </a:rPr>
              <a:t> Steps 1 and 2 are iterated in order to grow a large number of different decision trees (the "forest"). Each tree is grown to full depth without pruning.</a:t>
            </a:r>
          </a:p>
          <a:p>
            <a:pPr algn="just">
              <a:lnSpc>
                <a:spcPts val="3640"/>
              </a:lnSpc>
            </a:pPr>
          </a:p>
          <a:p>
            <a:pPr algn="just" marL="561341" indent="-280670" lvl="1">
              <a:lnSpc>
                <a:spcPts val="3640"/>
              </a:lnSpc>
              <a:buFont typeface="Arial"/>
              <a:buChar char="•"/>
            </a:pPr>
            <a:r>
              <a:rPr lang="en-US" b="true" sz="2600">
                <a:solidFill>
                  <a:srgbClr val="000000"/>
                </a:solidFill>
                <a:latin typeface="Times New Roman Bold"/>
                <a:ea typeface="Times New Roman Bold"/>
                <a:cs typeface="Times New Roman Bold"/>
                <a:sym typeface="Times New Roman Bold"/>
              </a:rPr>
              <a:t>Aggregation for Prediction: </a:t>
            </a:r>
            <a:r>
              <a:rPr lang="en-US" sz="2600">
                <a:solidFill>
                  <a:srgbClr val="000000"/>
                </a:solidFill>
                <a:latin typeface="Times New Roman"/>
                <a:ea typeface="Times New Roman"/>
                <a:cs typeface="Times New Roman"/>
                <a:sym typeface="Times New Roman"/>
              </a:rPr>
              <a:t>When a new data point (e.g., soil N, P, K, temperature, and rainfall values) must be classified, it is propagated down each tree in the forest. Each tree "votes" for a class. </a:t>
            </a:r>
          </a:p>
        </p:txBody>
      </p:sp>
      <p:sp>
        <p:nvSpPr>
          <p:cNvPr name="TextBox 4" id="4"/>
          <p:cNvSpPr txBox="true"/>
          <p:nvPr/>
        </p:nvSpPr>
        <p:spPr>
          <a:xfrm rot="0">
            <a:off x="741559" y="388460"/>
            <a:ext cx="10707482" cy="991870"/>
          </a:xfrm>
          <a:prstGeom prst="rect">
            <a:avLst/>
          </a:prstGeom>
        </p:spPr>
        <p:txBody>
          <a:bodyPr anchor="t" rtlCol="false" tIns="0" lIns="0" bIns="0" rIns="0">
            <a:spAutoFit/>
          </a:bodyPr>
          <a:lstStyle/>
          <a:p>
            <a:pPr algn="l">
              <a:lnSpc>
                <a:spcPts val="7279"/>
              </a:lnSpc>
            </a:pPr>
            <a:r>
              <a:rPr lang="en-US" sz="5199" b="true">
                <a:solidFill>
                  <a:srgbClr val="000000"/>
                </a:solidFill>
                <a:latin typeface="Times New Roman Bold"/>
                <a:ea typeface="Times New Roman Bold"/>
                <a:cs typeface="Times New Roman Bold"/>
                <a:sym typeface="Times New Roman Bold"/>
              </a:rPr>
              <a:t>Ran</a:t>
            </a:r>
            <a:r>
              <a:rPr lang="en-US" sz="5199" b="true">
                <a:solidFill>
                  <a:srgbClr val="000000"/>
                </a:solidFill>
                <a:latin typeface="Times New Roman Bold"/>
                <a:ea typeface="Times New Roman Bold"/>
                <a:cs typeface="Times New Roman Bold"/>
                <a:sym typeface="Times New Roman Bold"/>
              </a:rPr>
              <a:t>dom Forest Working Process: </a:t>
            </a:r>
          </a:p>
        </p:txBody>
      </p:sp>
      <p:grpSp>
        <p:nvGrpSpPr>
          <p:cNvPr name="Group 5" id="5"/>
          <p:cNvGrpSpPr/>
          <p:nvPr/>
        </p:nvGrpSpPr>
        <p:grpSpPr>
          <a:xfrm rot="0">
            <a:off x="13824477" y="1028700"/>
            <a:ext cx="3720097" cy="1061400"/>
            <a:chOff x="0" y="0"/>
            <a:chExt cx="979779" cy="279546"/>
          </a:xfrm>
        </p:grpSpPr>
        <p:sp>
          <p:nvSpPr>
            <p:cNvPr name="Freeform 6" id="6"/>
            <p:cNvSpPr/>
            <p:nvPr/>
          </p:nvSpPr>
          <p:spPr>
            <a:xfrm flipH="false" flipV="false" rot="0">
              <a:off x="0" y="0"/>
              <a:ext cx="979779" cy="279546"/>
            </a:xfrm>
            <a:custGeom>
              <a:avLst/>
              <a:gdLst/>
              <a:ahLst/>
              <a:cxnLst/>
              <a:rect r="r" b="b" t="t" l="l"/>
              <a:pathLst>
                <a:path h="279546" w="979779">
                  <a:moveTo>
                    <a:pt x="106136" y="0"/>
                  </a:moveTo>
                  <a:lnTo>
                    <a:pt x="873642" y="0"/>
                  </a:lnTo>
                  <a:cubicBezTo>
                    <a:pt x="901791" y="0"/>
                    <a:pt x="928788" y="11182"/>
                    <a:pt x="948692" y="31087"/>
                  </a:cubicBezTo>
                  <a:cubicBezTo>
                    <a:pt x="968596" y="50991"/>
                    <a:pt x="979779" y="77987"/>
                    <a:pt x="979779" y="106136"/>
                  </a:cubicBezTo>
                  <a:lnTo>
                    <a:pt x="979779" y="173409"/>
                  </a:lnTo>
                  <a:cubicBezTo>
                    <a:pt x="979779" y="201558"/>
                    <a:pt x="968596" y="228555"/>
                    <a:pt x="948692" y="248459"/>
                  </a:cubicBezTo>
                  <a:cubicBezTo>
                    <a:pt x="928788" y="268364"/>
                    <a:pt x="901791" y="279546"/>
                    <a:pt x="873642" y="279546"/>
                  </a:cubicBezTo>
                  <a:lnTo>
                    <a:pt x="106136" y="279546"/>
                  </a:lnTo>
                  <a:cubicBezTo>
                    <a:pt x="77987" y="279546"/>
                    <a:pt x="50991" y="268364"/>
                    <a:pt x="31087" y="248459"/>
                  </a:cubicBezTo>
                  <a:cubicBezTo>
                    <a:pt x="11182" y="228555"/>
                    <a:pt x="0" y="201558"/>
                    <a:pt x="0" y="173409"/>
                  </a:cubicBezTo>
                  <a:lnTo>
                    <a:pt x="0" y="106136"/>
                  </a:lnTo>
                  <a:cubicBezTo>
                    <a:pt x="0" y="77987"/>
                    <a:pt x="11182" y="50991"/>
                    <a:pt x="31087" y="31087"/>
                  </a:cubicBezTo>
                  <a:cubicBezTo>
                    <a:pt x="50991" y="11182"/>
                    <a:pt x="77987" y="0"/>
                    <a:pt x="106136" y="0"/>
                  </a:cubicBezTo>
                  <a:close/>
                </a:path>
              </a:pathLst>
            </a:custGeom>
            <a:solidFill>
              <a:srgbClr val="D9D9D9"/>
            </a:solidFill>
          </p:spPr>
        </p:sp>
        <p:sp>
          <p:nvSpPr>
            <p:cNvPr name="TextBox 7" id="7"/>
            <p:cNvSpPr txBox="true"/>
            <p:nvPr/>
          </p:nvSpPr>
          <p:spPr>
            <a:xfrm>
              <a:off x="0" y="-85725"/>
              <a:ext cx="979779" cy="365271"/>
            </a:xfrm>
            <a:prstGeom prst="rect">
              <a:avLst/>
            </a:prstGeom>
          </p:spPr>
          <p:txBody>
            <a:bodyPr anchor="ctr" rtlCol="false" tIns="50800" lIns="50800" bIns="50800" rIns="50800"/>
            <a:lstStyle/>
            <a:p>
              <a:pPr algn="ctr">
                <a:lnSpc>
                  <a:spcPts val="2800"/>
                </a:lnSpc>
              </a:pPr>
            </a:p>
          </p:txBody>
        </p:sp>
      </p:grpSp>
      <p:sp>
        <p:nvSpPr>
          <p:cNvPr name="TextBox 8" id="8"/>
          <p:cNvSpPr txBox="true"/>
          <p:nvPr/>
        </p:nvSpPr>
        <p:spPr>
          <a:xfrm rot="0">
            <a:off x="14039218" y="1285080"/>
            <a:ext cx="3290615" cy="453389"/>
          </a:xfrm>
          <a:prstGeom prst="rect">
            <a:avLst/>
          </a:prstGeom>
        </p:spPr>
        <p:txBody>
          <a:bodyPr anchor="t" rtlCol="false" tIns="0" lIns="0" bIns="0" rIns="0">
            <a:spAutoFit/>
          </a:bodyPr>
          <a:lstStyle/>
          <a:p>
            <a:pPr algn="ctr">
              <a:lnSpc>
                <a:spcPts val="3360"/>
              </a:lnSpc>
            </a:pPr>
            <a:r>
              <a:rPr lang="en-US" sz="2400" b="true">
                <a:solidFill>
                  <a:srgbClr val="000000"/>
                </a:solidFill>
                <a:latin typeface="Times New Roman Bold"/>
                <a:ea typeface="Times New Roman Bold"/>
                <a:cs typeface="Times New Roman Bold"/>
                <a:sym typeface="Times New Roman Bold"/>
              </a:rPr>
              <a:t>Bootstrap Sampling</a:t>
            </a:r>
          </a:p>
        </p:txBody>
      </p:sp>
      <p:grpSp>
        <p:nvGrpSpPr>
          <p:cNvPr name="Group 9" id="9"/>
          <p:cNvGrpSpPr/>
          <p:nvPr/>
        </p:nvGrpSpPr>
        <p:grpSpPr>
          <a:xfrm rot="0">
            <a:off x="13824477" y="2961642"/>
            <a:ext cx="3720097" cy="1061400"/>
            <a:chOff x="0" y="0"/>
            <a:chExt cx="979779" cy="279546"/>
          </a:xfrm>
        </p:grpSpPr>
        <p:sp>
          <p:nvSpPr>
            <p:cNvPr name="Freeform 10" id="10"/>
            <p:cNvSpPr/>
            <p:nvPr/>
          </p:nvSpPr>
          <p:spPr>
            <a:xfrm flipH="false" flipV="false" rot="0">
              <a:off x="0" y="0"/>
              <a:ext cx="979779" cy="279546"/>
            </a:xfrm>
            <a:custGeom>
              <a:avLst/>
              <a:gdLst/>
              <a:ahLst/>
              <a:cxnLst/>
              <a:rect r="r" b="b" t="t" l="l"/>
              <a:pathLst>
                <a:path h="279546" w="979779">
                  <a:moveTo>
                    <a:pt x="106136" y="0"/>
                  </a:moveTo>
                  <a:lnTo>
                    <a:pt x="873642" y="0"/>
                  </a:lnTo>
                  <a:cubicBezTo>
                    <a:pt x="901791" y="0"/>
                    <a:pt x="928788" y="11182"/>
                    <a:pt x="948692" y="31087"/>
                  </a:cubicBezTo>
                  <a:cubicBezTo>
                    <a:pt x="968596" y="50991"/>
                    <a:pt x="979779" y="77987"/>
                    <a:pt x="979779" y="106136"/>
                  </a:cubicBezTo>
                  <a:lnTo>
                    <a:pt x="979779" y="173409"/>
                  </a:lnTo>
                  <a:cubicBezTo>
                    <a:pt x="979779" y="201558"/>
                    <a:pt x="968596" y="228555"/>
                    <a:pt x="948692" y="248459"/>
                  </a:cubicBezTo>
                  <a:cubicBezTo>
                    <a:pt x="928788" y="268364"/>
                    <a:pt x="901791" y="279546"/>
                    <a:pt x="873642" y="279546"/>
                  </a:cubicBezTo>
                  <a:lnTo>
                    <a:pt x="106136" y="279546"/>
                  </a:lnTo>
                  <a:cubicBezTo>
                    <a:pt x="77987" y="279546"/>
                    <a:pt x="50991" y="268364"/>
                    <a:pt x="31087" y="248459"/>
                  </a:cubicBezTo>
                  <a:cubicBezTo>
                    <a:pt x="11182" y="228555"/>
                    <a:pt x="0" y="201558"/>
                    <a:pt x="0" y="173409"/>
                  </a:cubicBezTo>
                  <a:lnTo>
                    <a:pt x="0" y="106136"/>
                  </a:lnTo>
                  <a:cubicBezTo>
                    <a:pt x="0" y="77987"/>
                    <a:pt x="11182" y="50991"/>
                    <a:pt x="31087" y="31087"/>
                  </a:cubicBezTo>
                  <a:cubicBezTo>
                    <a:pt x="50991" y="11182"/>
                    <a:pt x="77987" y="0"/>
                    <a:pt x="106136" y="0"/>
                  </a:cubicBezTo>
                  <a:close/>
                </a:path>
              </a:pathLst>
            </a:custGeom>
            <a:solidFill>
              <a:srgbClr val="D9D9D9"/>
            </a:solidFill>
          </p:spPr>
        </p:sp>
        <p:sp>
          <p:nvSpPr>
            <p:cNvPr name="TextBox 11" id="11"/>
            <p:cNvSpPr txBox="true"/>
            <p:nvPr/>
          </p:nvSpPr>
          <p:spPr>
            <a:xfrm>
              <a:off x="0" y="-85725"/>
              <a:ext cx="979779" cy="365271"/>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13942060" y="3218817"/>
            <a:ext cx="3484931" cy="453389"/>
          </a:xfrm>
          <a:prstGeom prst="rect">
            <a:avLst/>
          </a:prstGeom>
        </p:spPr>
        <p:txBody>
          <a:bodyPr anchor="t" rtlCol="false" tIns="0" lIns="0" bIns="0" rIns="0">
            <a:spAutoFit/>
          </a:bodyPr>
          <a:lstStyle/>
          <a:p>
            <a:pPr algn="ctr">
              <a:lnSpc>
                <a:spcPts val="3360"/>
              </a:lnSpc>
            </a:pPr>
            <a:r>
              <a:rPr lang="en-US" sz="2400" b="true">
                <a:solidFill>
                  <a:srgbClr val="000000"/>
                </a:solidFill>
                <a:latin typeface="Times New Roman Bold"/>
                <a:ea typeface="Times New Roman Bold"/>
                <a:cs typeface="Times New Roman Bold"/>
                <a:sym typeface="Times New Roman Bold"/>
              </a:rPr>
              <a:t>Random Feature Selection</a:t>
            </a:r>
          </a:p>
        </p:txBody>
      </p:sp>
      <p:sp>
        <p:nvSpPr>
          <p:cNvPr name="AutoShape 13" id="13"/>
          <p:cNvSpPr/>
          <p:nvPr/>
        </p:nvSpPr>
        <p:spPr>
          <a:xfrm>
            <a:off x="15684525" y="2090100"/>
            <a:ext cx="0" cy="871542"/>
          </a:xfrm>
          <a:prstGeom prst="line">
            <a:avLst/>
          </a:prstGeom>
          <a:ln cap="flat" w="38100">
            <a:solidFill>
              <a:srgbClr val="000000"/>
            </a:solidFill>
            <a:prstDash val="solid"/>
            <a:headEnd type="none" len="sm" w="sm"/>
            <a:tailEnd type="arrow" len="sm" w="med"/>
          </a:ln>
        </p:spPr>
      </p:sp>
      <p:grpSp>
        <p:nvGrpSpPr>
          <p:cNvPr name="Group 14" id="14"/>
          <p:cNvGrpSpPr/>
          <p:nvPr/>
        </p:nvGrpSpPr>
        <p:grpSpPr>
          <a:xfrm rot="0">
            <a:off x="13824477" y="4761806"/>
            <a:ext cx="3720097" cy="1061400"/>
            <a:chOff x="0" y="0"/>
            <a:chExt cx="979779" cy="279546"/>
          </a:xfrm>
        </p:grpSpPr>
        <p:sp>
          <p:nvSpPr>
            <p:cNvPr name="Freeform 15" id="15"/>
            <p:cNvSpPr/>
            <p:nvPr/>
          </p:nvSpPr>
          <p:spPr>
            <a:xfrm flipH="false" flipV="false" rot="0">
              <a:off x="0" y="0"/>
              <a:ext cx="979779" cy="279546"/>
            </a:xfrm>
            <a:custGeom>
              <a:avLst/>
              <a:gdLst/>
              <a:ahLst/>
              <a:cxnLst/>
              <a:rect r="r" b="b" t="t" l="l"/>
              <a:pathLst>
                <a:path h="279546" w="979779">
                  <a:moveTo>
                    <a:pt x="106136" y="0"/>
                  </a:moveTo>
                  <a:lnTo>
                    <a:pt x="873642" y="0"/>
                  </a:lnTo>
                  <a:cubicBezTo>
                    <a:pt x="901791" y="0"/>
                    <a:pt x="928788" y="11182"/>
                    <a:pt x="948692" y="31087"/>
                  </a:cubicBezTo>
                  <a:cubicBezTo>
                    <a:pt x="968596" y="50991"/>
                    <a:pt x="979779" y="77987"/>
                    <a:pt x="979779" y="106136"/>
                  </a:cubicBezTo>
                  <a:lnTo>
                    <a:pt x="979779" y="173409"/>
                  </a:lnTo>
                  <a:cubicBezTo>
                    <a:pt x="979779" y="201558"/>
                    <a:pt x="968596" y="228555"/>
                    <a:pt x="948692" y="248459"/>
                  </a:cubicBezTo>
                  <a:cubicBezTo>
                    <a:pt x="928788" y="268364"/>
                    <a:pt x="901791" y="279546"/>
                    <a:pt x="873642" y="279546"/>
                  </a:cubicBezTo>
                  <a:lnTo>
                    <a:pt x="106136" y="279546"/>
                  </a:lnTo>
                  <a:cubicBezTo>
                    <a:pt x="77987" y="279546"/>
                    <a:pt x="50991" y="268364"/>
                    <a:pt x="31087" y="248459"/>
                  </a:cubicBezTo>
                  <a:cubicBezTo>
                    <a:pt x="11182" y="228555"/>
                    <a:pt x="0" y="201558"/>
                    <a:pt x="0" y="173409"/>
                  </a:cubicBezTo>
                  <a:lnTo>
                    <a:pt x="0" y="106136"/>
                  </a:lnTo>
                  <a:cubicBezTo>
                    <a:pt x="0" y="77987"/>
                    <a:pt x="11182" y="50991"/>
                    <a:pt x="31087" y="31087"/>
                  </a:cubicBezTo>
                  <a:cubicBezTo>
                    <a:pt x="50991" y="11182"/>
                    <a:pt x="77987" y="0"/>
                    <a:pt x="106136" y="0"/>
                  </a:cubicBezTo>
                  <a:close/>
                </a:path>
              </a:pathLst>
            </a:custGeom>
            <a:solidFill>
              <a:srgbClr val="D9D9D9"/>
            </a:solidFill>
          </p:spPr>
        </p:sp>
        <p:sp>
          <p:nvSpPr>
            <p:cNvPr name="TextBox 16" id="16"/>
            <p:cNvSpPr txBox="true"/>
            <p:nvPr/>
          </p:nvSpPr>
          <p:spPr>
            <a:xfrm>
              <a:off x="0" y="-85725"/>
              <a:ext cx="979779" cy="365271"/>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4156303" y="4799334"/>
            <a:ext cx="3173529" cy="872489"/>
          </a:xfrm>
          <a:prstGeom prst="rect">
            <a:avLst/>
          </a:prstGeom>
        </p:spPr>
        <p:txBody>
          <a:bodyPr anchor="t" rtlCol="false" tIns="0" lIns="0" bIns="0" rIns="0">
            <a:spAutoFit/>
          </a:bodyPr>
          <a:lstStyle/>
          <a:p>
            <a:pPr algn="ctr">
              <a:lnSpc>
                <a:spcPts val="3360"/>
              </a:lnSpc>
            </a:pPr>
            <a:r>
              <a:rPr lang="en-US" sz="2400" b="true">
                <a:solidFill>
                  <a:srgbClr val="000000"/>
                </a:solidFill>
                <a:latin typeface="Times New Roman Bold"/>
                <a:ea typeface="Times New Roman Bold"/>
                <a:cs typeface="Times New Roman Bold"/>
                <a:sym typeface="Times New Roman Bold"/>
              </a:rPr>
              <a:t>Growing Multiple Decision Trees</a:t>
            </a:r>
          </a:p>
        </p:txBody>
      </p:sp>
      <p:sp>
        <p:nvSpPr>
          <p:cNvPr name="AutoShape 18" id="18"/>
          <p:cNvSpPr/>
          <p:nvPr/>
        </p:nvSpPr>
        <p:spPr>
          <a:xfrm>
            <a:off x="15684525" y="4023042"/>
            <a:ext cx="0" cy="738763"/>
          </a:xfrm>
          <a:prstGeom prst="line">
            <a:avLst/>
          </a:prstGeom>
          <a:ln cap="flat" w="38100">
            <a:solidFill>
              <a:srgbClr val="000000"/>
            </a:solidFill>
            <a:prstDash val="solid"/>
            <a:headEnd type="none" len="sm" w="sm"/>
            <a:tailEnd type="arrow" len="sm" w="med"/>
          </a:ln>
        </p:spPr>
      </p:sp>
      <p:sp>
        <p:nvSpPr>
          <p:cNvPr name="AutoShape 19" id="19"/>
          <p:cNvSpPr/>
          <p:nvPr/>
        </p:nvSpPr>
        <p:spPr>
          <a:xfrm>
            <a:off x="15684525" y="5823206"/>
            <a:ext cx="0" cy="876300"/>
          </a:xfrm>
          <a:prstGeom prst="line">
            <a:avLst/>
          </a:prstGeom>
          <a:ln cap="flat" w="38100">
            <a:solidFill>
              <a:srgbClr val="000000"/>
            </a:solidFill>
            <a:prstDash val="solid"/>
            <a:headEnd type="none" len="sm" w="sm"/>
            <a:tailEnd type="arrow" len="sm" w="med"/>
          </a:ln>
        </p:spPr>
      </p:sp>
      <p:grpSp>
        <p:nvGrpSpPr>
          <p:cNvPr name="Group 20" id="20"/>
          <p:cNvGrpSpPr/>
          <p:nvPr/>
        </p:nvGrpSpPr>
        <p:grpSpPr>
          <a:xfrm rot="0">
            <a:off x="13824477" y="6699506"/>
            <a:ext cx="3720097" cy="1061400"/>
            <a:chOff x="0" y="0"/>
            <a:chExt cx="979779" cy="279546"/>
          </a:xfrm>
        </p:grpSpPr>
        <p:sp>
          <p:nvSpPr>
            <p:cNvPr name="Freeform 21" id="21"/>
            <p:cNvSpPr/>
            <p:nvPr/>
          </p:nvSpPr>
          <p:spPr>
            <a:xfrm flipH="false" flipV="false" rot="0">
              <a:off x="0" y="0"/>
              <a:ext cx="979779" cy="279546"/>
            </a:xfrm>
            <a:custGeom>
              <a:avLst/>
              <a:gdLst/>
              <a:ahLst/>
              <a:cxnLst/>
              <a:rect r="r" b="b" t="t" l="l"/>
              <a:pathLst>
                <a:path h="279546" w="979779">
                  <a:moveTo>
                    <a:pt x="106136" y="0"/>
                  </a:moveTo>
                  <a:lnTo>
                    <a:pt x="873642" y="0"/>
                  </a:lnTo>
                  <a:cubicBezTo>
                    <a:pt x="901791" y="0"/>
                    <a:pt x="928788" y="11182"/>
                    <a:pt x="948692" y="31087"/>
                  </a:cubicBezTo>
                  <a:cubicBezTo>
                    <a:pt x="968596" y="50991"/>
                    <a:pt x="979779" y="77987"/>
                    <a:pt x="979779" y="106136"/>
                  </a:cubicBezTo>
                  <a:lnTo>
                    <a:pt x="979779" y="173409"/>
                  </a:lnTo>
                  <a:cubicBezTo>
                    <a:pt x="979779" y="201558"/>
                    <a:pt x="968596" y="228555"/>
                    <a:pt x="948692" y="248459"/>
                  </a:cubicBezTo>
                  <a:cubicBezTo>
                    <a:pt x="928788" y="268364"/>
                    <a:pt x="901791" y="279546"/>
                    <a:pt x="873642" y="279546"/>
                  </a:cubicBezTo>
                  <a:lnTo>
                    <a:pt x="106136" y="279546"/>
                  </a:lnTo>
                  <a:cubicBezTo>
                    <a:pt x="77987" y="279546"/>
                    <a:pt x="50991" y="268364"/>
                    <a:pt x="31087" y="248459"/>
                  </a:cubicBezTo>
                  <a:cubicBezTo>
                    <a:pt x="11182" y="228555"/>
                    <a:pt x="0" y="201558"/>
                    <a:pt x="0" y="173409"/>
                  </a:cubicBezTo>
                  <a:lnTo>
                    <a:pt x="0" y="106136"/>
                  </a:lnTo>
                  <a:cubicBezTo>
                    <a:pt x="0" y="77987"/>
                    <a:pt x="11182" y="50991"/>
                    <a:pt x="31087" y="31087"/>
                  </a:cubicBezTo>
                  <a:cubicBezTo>
                    <a:pt x="50991" y="11182"/>
                    <a:pt x="77987" y="0"/>
                    <a:pt x="106136" y="0"/>
                  </a:cubicBezTo>
                  <a:close/>
                </a:path>
              </a:pathLst>
            </a:custGeom>
            <a:solidFill>
              <a:srgbClr val="D9D9D9"/>
            </a:solidFill>
          </p:spPr>
        </p:sp>
        <p:sp>
          <p:nvSpPr>
            <p:cNvPr name="TextBox 22" id="22"/>
            <p:cNvSpPr txBox="true"/>
            <p:nvPr/>
          </p:nvSpPr>
          <p:spPr>
            <a:xfrm>
              <a:off x="0" y="-85725"/>
              <a:ext cx="979779" cy="365271"/>
            </a:xfrm>
            <a:prstGeom prst="rect">
              <a:avLst/>
            </a:prstGeom>
          </p:spPr>
          <p:txBody>
            <a:bodyPr anchor="ctr" rtlCol="false" tIns="50800" lIns="50800" bIns="50800" rIns="50800"/>
            <a:lstStyle/>
            <a:p>
              <a:pPr algn="ctr">
                <a:lnSpc>
                  <a:spcPts val="2800"/>
                </a:lnSpc>
              </a:pPr>
            </a:p>
          </p:txBody>
        </p:sp>
      </p:grpSp>
      <p:sp>
        <p:nvSpPr>
          <p:cNvPr name="TextBox 23" id="23"/>
          <p:cNvSpPr txBox="true"/>
          <p:nvPr/>
        </p:nvSpPr>
        <p:spPr>
          <a:xfrm rot="0">
            <a:off x="14097761" y="6756656"/>
            <a:ext cx="3173529" cy="872489"/>
          </a:xfrm>
          <a:prstGeom prst="rect">
            <a:avLst/>
          </a:prstGeom>
        </p:spPr>
        <p:txBody>
          <a:bodyPr anchor="t" rtlCol="false" tIns="0" lIns="0" bIns="0" rIns="0">
            <a:spAutoFit/>
          </a:bodyPr>
          <a:lstStyle/>
          <a:p>
            <a:pPr algn="ctr">
              <a:lnSpc>
                <a:spcPts val="3360"/>
              </a:lnSpc>
            </a:pPr>
            <a:r>
              <a:rPr lang="en-US" sz="2400" b="true">
                <a:solidFill>
                  <a:srgbClr val="000000"/>
                </a:solidFill>
                <a:latin typeface="Times New Roman Bold"/>
                <a:ea typeface="Times New Roman Bold"/>
                <a:cs typeface="Times New Roman Bold"/>
                <a:sym typeface="Times New Roman Bold"/>
              </a:rPr>
              <a:t>Aggregation and Predicition</a:t>
            </a:r>
          </a:p>
        </p:txBody>
      </p:sp>
      <p:sp>
        <p:nvSpPr>
          <p:cNvPr name="TextBox 24" id="24"/>
          <p:cNvSpPr txBox="true"/>
          <p:nvPr/>
        </p:nvSpPr>
        <p:spPr>
          <a:xfrm rot="0">
            <a:off x="13922770" y="7998428"/>
            <a:ext cx="3621804" cy="917574"/>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imes New Roman"/>
                <a:ea typeface="Times New Roman"/>
                <a:cs typeface="Times New Roman"/>
                <a:sym typeface="Times New Roman"/>
              </a:rPr>
              <a:t>Fig. 6 Working of Random Forest Classifier </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name="TextBox 3" id="3"/>
          <p:cNvSpPr txBox="true"/>
          <p:nvPr/>
        </p:nvSpPr>
        <p:spPr>
          <a:xfrm rot="0">
            <a:off x="396990" y="828675"/>
            <a:ext cx="10382056" cy="991870"/>
          </a:xfrm>
          <a:prstGeom prst="rect">
            <a:avLst/>
          </a:prstGeom>
        </p:spPr>
        <p:txBody>
          <a:bodyPr anchor="t" rtlCol="false" tIns="0" lIns="0" bIns="0" rIns="0">
            <a:spAutoFit/>
          </a:bodyPr>
          <a:lstStyle/>
          <a:p>
            <a:pPr algn="ctr">
              <a:lnSpc>
                <a:spcPts val="7279"/>
              </a:lnSpc>
            </a:pPr>
            <a:r>
              <a:rPr lang="en-US" sz="5199" b="true">
                <a:solidFill>
                  <a:srgbClr val="000000"/>
                </a:solidFill>
                <a:latin typeface="Times New Roman Bold"/>
                <a:ea typeface="Times New Roman Bold"/>
                <a:cs typeface="Times New Roman Bold"/>
                <a:sym typeface="Times New Roman Bold"/>
              </a:rPr>
              <a:t>Reason for using Ran</a:t>
            </a:r>
            <a:r>
              <a:rPr lang="en-US" sz="5199" b="true">
                <a:solidFill>
                  <a:srgbClr val="000000"/>
                </a:solidFill>
                <a:latin typeface="Times New Roman Bold"/>
                <a:ea typeface="Times New Roman Bold"/>
                <a:cs typeface="Times New Roman Bold"/>
                <a:sym typeface="Times New Roman Bold"/>
              </a:rPr>
              <a:t>dom Forest</a:t>
            </a:r>
          </a:p>
        </p:txBody>
      </p:sp>
      <p:sp>
        <p:nvSpPr>
          <p:cNvPr name="TextBox 4" id="4"/>
          <p:cNvSpPr txBox="true"/>
          <p:nvPr/>
        </p:nvSpPr>
        <p:spPr>
          <a:xfrm rot="0">
            <a:off x="1028700" y="2264739"/>
            <a:ext cx="15362239" cy="36474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High </a:t>
            </a:r>
            <a:r>
              <a:rPr lang="en-US" sz="3399">
                <a:solidFill>
                  <a:srgbClr val="000000"/>
                </a:solidFill>
                <a:latin typeface="Times New Roman"/>
                <a:ea typeface="Times New Roman"/>
                <a:cs typeface="Times New Roman"/>
                <a:sym typeface="Times New Roman"/>
              </a:rPr>
              <a:t>Accuracy and Robustness</a:t>
            </a:r>
          </a:p>
          <a:p>
            <a:pPr algn="just"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Handles Non-Linear Relationships Well</a:t>
            </a:r>
          </a:p>
          <a:p>
            <a:pPr algn="just"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Handling High-Dimensional Data</a:t>
            </a:r>
          </a:p>
          <a:p>
            <a:pPr algn="just"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Good Performance with Default Hyperparameters</a:t>
            </a:r>
          </a:p>
          <a:p>
            <a:pPr algn="just"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Effective for Training and Prediction (for comparatively smaller-sized datasets)</a:t>
            </a:r>
          </a:p>
          <a:p>
            <a:pPr algn="just"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Good for Categorical and Numerical Data</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17</a:t>
            </a:r>
          </a:p>
        </p:txBody>
      </p:sp>
      <p:sp>
        <p:nvSpPr>
          <p:cNvPr name="TextBox 3" id="3"/>
          <p:cNvSpPr txBox="true"/>
          <p:nvPr/>
        </p:nvSpPr>
        <p:spPr>
          <a:xfrm rot="0">
            <a:off x="4269609" y="3395981"/>
            <a:ext cx="9748782" cy="1747519"/>
          </a:xfrm>
          <a:prstGeom prst="rect">
            <a:avLst/>
          </a:prstGeom>
        </p:spPr>
        <p:txBody>
          <a:bodyPr anchor="t" rtlCol="false" tIns="0" lIns="0" bIns="0" rIns="0">
            <a:spAutoFit/>
          </a:bodyPr>
          <a:lstStyle/>
          <a:p>
            <a:pPr algn="ctr">
              <a:lnSpc>
                <a:spcPts val="12880"/>
              </a:lnSpc>
            </a:pPr>
            <a:r>
              <a:rPr lang="en-US" sz="9200" b="true">
                <a:solidFill>
                  <a:srgbClr val="000000"/>
                </a:solidFill>
                <a:latin typeface="Times New Roman Bold"/>
                <a:ea typeface="Times New Roman Bold"/>
                <a:cs typeface="Times New Roman Bold"/>
                <a:sym typeface="Times New Roman Bold"/>
              </a:rPr>
              <a:t>Web Application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28800" y="415155"/>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3" id="3"/>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18</a:t>
            </a:r>
          </a:p>
        </p:txBody>
      </p:sp>
      <p:sp>
        <p:nvSpPr>
          <p:cNvPr name="TextBox 4" id="4"/>
          <p:cNvSpPr txBox="true"/>
          <p:nvPr/>
        </p:nvSpPr>
        <p:spPr>
          <a:xfrm rot="0">
            <a:off x="7880866" y="8868092"/>
            <a:ext cx="2526268"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ea typeface="Times New Roman"/>
                <a:cs typeface="Times New Roman"/>
                <a:sym typeface="Times New Roman"/>
              </a:rPr>
              <a:t>Landing Page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496961"/>
            <a:ext cx="16230600" cy="7405211"/>
          </a:xfrm>
          <a:custGeom>
            <a:avLst/>
            <a:gdLst/>
            <a:ahLst/>
            <a:cxnLst/>
            <a:rect r="r" b="b" t="t" l="l"/>
            <a:pathLst>
              <a:path h="7405211" w="16230600">
                <a:moveTo>
                  <a:pt x="0" y="0"/>
                </a:moveTo>
                <a:lnTo>
                  <a:pt x="16230600" y="0"/>
                </a:lnTo>
                <a:lnTo>
                  <a:pt x="16230600" y="7405211"/>
                </a:lnTo>
                <a:lnTo>
                  <a:pt x="0" y="7405211"/>
                </a:lnTo>
                <a:lnTo>
                  <a:pt x="0" y="0"/>
                </a:lnTo>
                <a:close/>
              </a:path>
            </a:pathLst>
          </a:custGeom>
          <a:blipFill>
            <a:blip r:embed="rId2"/>
            <a:stretch>
              <a:fillRect l="0" t="0" r="0" b="0"/>
            </a:stretch>
          </a:blipFill>
        </p:spPr>
      </p:sp>
      <p:sp>
        <p:nvSpPr>
          <p:cNvPr name="TextBox 3" id="3"/>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19</a:t>
            </a:r>
          </a:p>
        </p:txBody>
      </p:sp>
      <p:sp>
        <p:nvSpPr>
          <p:cNvPr name="TextBox 4" id="4"/>
          <p:cNvSpPr txBox="true"/>
          <p:nvPr/>
        </p:nvSpPr>
        <p:spPr>
          <a:xfrm rot="0">
            <a:off x="7537013" y="8038593"/>
            <a:ext cx="3213973"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ea typeface="Times New Roman"/>
                <a:cs typeface="Times New Roman"/>
                <a:sym typeface="Times New Roman"/>
              </a:rPr>
              <a:t>Services Provided</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90575"/>
            <a:ext cx="3620393" cy="1152525"/>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Times New Roman Bold"/>
                <a:ea typeface="Times New Roman Bold"/>
                <a:cs typeface="Times New Roman Bold"/>
                <a:sym typeface="Times New Roman Bold"/>
              </a:rPr>
              <a:t>OUTLINE</a:t>
            </a:r>
          </a:p>
        </p:txBody>
      </p:sp>
      <p:sp>
        <p:nvSpPr>
          <p:cNvPr name="TextBox 3" id="3"/>
          <p:cNvSpPr txBox="true"/>
          <p:nvPr/>
        </p:nvSpPr>
        <p:spPr>
          <a:xfrm rot="0">
            <a:off x="1028700" y="2112502"/>
            <a:ext cx="8570918" cy="5871496"/>
          </a:xfrm>
          <a:prstGeom prst="rect">
            <a:avLst/>
          </a:prstGeom>
        </p:spPr>
        <p:txBody>
          <a:bodyPr anchor="t" rtlCol="false" tIns="0" lIns="0" bIns="0" rIns="0">
            <a:spAutoFit/>
          </a:bodyPr>
          <a:lstStyle/>
          <a:p>
            <a:pPr algn="l" marL="1018778" indent="-509389" lvl="1">
              <a:lnSpc>
                <a:spcPts val="6606"/>
              </a:lnSpc>
              <a:buFont typeface="Arial"/>
              <a:buChar char="•"/>
            </a:pPr>
            <a:r>
              <a:rPr lang="en-US" sz="4718">
                <a:solidFill>
                  <a:srgbClr val="000000"/>
                </a:solidFill>
                <a:latin typeface="Times New Roman"/>
                <a:ea typeface="Times New Roman"/>
                <a:cs typeface="Times New Roman"/>
                <a:sym typeface="Times New Roman"/>
              </a:rPr>
              <a:t>Introduction</a:t>
            </a:r>
          </a:p>
          <a:p>
            <a:pPr algn="l" marL="1018778" indent="-509389" lvl="1">
              <a:lnSpc>
                <a:spcPts val="6606"/>
              </a:lnSpc>
              <a:buFont typeface="Arial"/>
              <a:buChar char="•"/>
            </a:pPr>
            <a:r>
              <a:rPr lang="en-US" sz="4718">
                <a:solidFill>
                  <a:srgbClr val="000000"/>
                </a:solidFill>
                <a:latin typeface="Times New Roman"/>
                <a:ea typeface="Times New Roman"/>
                <a:cs typeface="Times New Roman"/>
                <a:sym typeface="Times New Roman"/>
              </a:rPr>
              <a:t>Motivation</a:t>
            </a:r>
          </a:p>
          <a:p>
            <a:pPr algn="l" marL="1018778" indent="-509389" lvl="1">
              <a:lnSpc>
                <a:spcPts val="6606"/>
              </a:lnSpc>
              <a:buFont typeface="Arial"/>
              <a:buChar char="•"/>
            </a:pPr>
            <a:r>
              <a:rPr lang="en-US" sz="4718">
                <a:solidFill>
                  <a:srgbClr val="000000"/>
                </a:solidFill>
                <a:latin typeface="Times New Roman"/>
                <a:ea typeface="Times New Roman"/>
                <a:cs typeface="Times New Roman"/>
                <a:sym typeface="Times New Roman"/>
              </a:rPr>
              <a:t>Objective</a:t>
            </a:r>
          </a:p>
          <a:p>
            <a:pPr algn="l" marL="1018778" indent="-509389" lvl="1">
              <a:lnSpc>
                <a:spcPts val="6606"/>
              </a:lnSpc>
              <a:buFont typeface="Arial"/>
              <a:buChar char="•"/>
            </a:pPr>
            <a:r>
              <a:rPr lang="en-US" sz="4718">
                <a:solidFill>
                  <a:srgbClr val="000000"/>
                </a:solidFill>
                <a:latin typeface="Times New Roman"/>
                <a:ea typeface="Times New Roman"/>
                <a:cs typeface="Times New Roman"/>
                <a:sym typeface="Times New Roman"/>
              </a:rPr>
              <a:t>Literature Review</a:t>
            </a:r>
          </a:p>
          <a:p>
            <a:pPr algn="l" marL="1018778" indent="-509389" lvl="1">
              <a:lnSpc>
                <a:spcPts val="6606"/>
              </a:lnSpc>
              <a:buFont typeface="Arial"/>
              <a:buChar char="•"/>
            </a:pPr>
            <a:r>
              <a:rPr lang="en-US" sz="4718">
                <a:solidFill>
                  <a:srgbClr val="000000"/>
                </a:solidFill>
                <a:latin typeface="Times New Roman"/>
                <a:ea typeface="Times New Roman"/>
                <a:cs typeface="Times New Roman"/>
                <a:sym typeface="Times New Roman"/>
              </a:rPr>
              <a:t>Work Done</a:t>
            </a:r>
          </a:p>
          <a:p>
            <a:pPr algn="l" marL="1018778" indent="-509389" lvl="1">
              <a:lnSpc>
                <a:spcPts val="6606"/>
              </a:lnSpc>
              <a:buFont typeface="Arial"/>
              <a:buChar char="•"/>
            </a:pPr>
            <a:r>
              <a:rPr lang="en-US" sz="4718">
                <a:solidFill>
                  <a:srgbClr val="000000"/>
                </a:solidFill>
                <a:latin typeface="Times New Roman"/>
                <a:ea typeface="Times New Roman"/>
                <a:cs typeface="Times New Roman"/>
                <a:sym typeface="Times New Roman"/>
              </a:rPr>
              <a:t>Conclusion and Future Work</a:t>
            </a:r>
          </a:p>
          <a:p>
            <a:pPr algn="l" marL="1018778" indent="-509389" lvl="1">
              <a:lnSpc>
                <a:spcPts val="6606"/>
              </a:lnSpc>
              <a:buFont typeface="Arial"/>
              <a:buChar char="•"/>
            </a:pPr>
            <a:r>
              <a:rPr lang="en-US" sz="4718">
                <a:solidFill>
                  <a:srgbClr val="000000"/>
                </a:solidFill>
                <a:latin typeface="Times New Roman"/>
                <a:ea typeface="Times New Roman"/>
                <a:cs typeface="Times New Roman"/>
                <a:sym typeface="Times New Roman"/>
              </a:rPr>
              <a:t>Reference</a:t>
            </a:r>
          </a:p>
        </p:txBody>
      </p:sp>
      <p:sp>
        <p:nvSpPr>
          <p:cNvPr name="TextBox 4" id="4"/>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2</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51409" y="2921222"/>
            <a:ext cx="3720097" cy="1061400"/>
            <a:chOff x="0" y="0"/>
            <a:chExt cx="979779" cy="279546"/>
          </a:xfrm>
        </p:grpSpPr>
        <p:sp>
          <p:nvSpPr>
            <p:cNvPr name="Freeform 3" id="3"/>
            <p:cNvSpPr/>
            <p:nvPr/>
          </p:nvSpPr>
          <p:spPr>
            <a:xfrm flipH="false" flipV="false" rot="0">
              <a:off x="0" y="0"/>
              <a:ext cx="979779" cy="279546"/>
            </a:xfrm>
            <a:custGeom>
              <a:avLst/>
              <a:gdLst/>
              <a:ahLst/>
              <a:cxnLst/>
              <a:rect r="r" b="b" t="t" l="l"/>
              <a:pathLst>
                <a:path h="279546" w="979779">
                  <a:moveTo>
                    <a:pt x="106136" y="0"/>
                  </a:moveTo>
                  <a:lnTo>
                    <a:pt x="873642" y="0"/>
                  </a:lnTo>
                  <a:cubicBezTo>
                    <a:pt x="901791" y="0"/>
                    <a:pt x="928788" y="11182"/>
                    <a:pt x="948692" y="31087"/>
                  </a:cubicBezTo>
                  <a:cubicBezTo>
                    <a:pt x="968596" y="50991"/>
                    <a:pt x="979779" y="77987"/>
                    <a:pt x="979779" y="106136"/>
                  </a:cubicBezTo>
                  <a:lnTo>
                    <a:pt x="979779" y="173409"/>
                  </a:lnTo>
                  <a:cubicBezTo>
                    <a:pt x="979779" y="201558"/>
                    <a:pt x="968596" y="228555"/>
                    <a:pt x="948692" y="248459"/>
                  </a:cubicBezTo>
                  <a:cubicBezTo>
                    <a:pt x="928788" y="268364"/>
                    <a:pt x="901791" y="279546"/>
                    <a:pt x="873642" y="279546"/>
                  </a:cubicBezTo>
                  <a:lnTo>
                    <a:pt x="106136" y="279546"/>
                  </a:lnTo>
                  <a:cubicBezTo>
                    <a:pt x="77987" y="279546"/>
                    <a:pt x="50991" y="268364"/>
                    <a:pt x="31087" y="248459"/>
                  </a:cubicBezTo>
                  <a:cubicBezTo>
                    <a:pt x="11182" y="228555"/>
                    <a:pt x="0" y="201558"/>
                    <a:pt x="0" y="173409"/>
                  </a:cubicBezTo>
                  <a:lnTo>
                    <a:pt x="0" y="106136"/>
                  </a:lnTo>
                  <a:cubicBezTo>
                    <a:pt x="0" y="77987"/>
                    <a:pt x="11182" y="50991"/>
                    <a:pt x="31087" y="31087"/>
                  </a:cubicBezTo>
                  <a:cubicBezTo>
                    <a:pt x="50991" y="11182"/>
                    <a:pt x="77987" y="0"/>
                    <a:pt x="106136" y="0"/>
                  </a:cubicBezTo>
                  <a:close/>
                </a:path>
              </a:pathLst>
            </a:custGeom>
            <a:solidFill>
              <a:srgbClr val="D9D9D9"/>
            </a:solidFill>
          </p:spPr>
        </p:sp>
        <p:sp>
          <p:nvSpPr>
            <p:cNvPr name="TextBox 4" id="4"/>
            <p:cNvSpPr txBox="true"/>
            <p:nvPr/>
          </p:nvSpPr>
          <p:spPr>
            <a:xfrm>
              <a:off x="0" y="-85725"/>
              <a:ext cx="979779" cy="365271"/>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20</a:t>
            </a:r>
          </a:p>
        </p:txBody>
      </p:sp>
      <p:sp>
        <p:nvSpPr>
          <p:cNvPr name="TextBox 6" id="6"/>
          <p:cNvSpPr txBox="true"/>
          <p:nvPr/>
        </p:nvSpPr>
        <p:spPr>
          <a:xfrm rot="0">
            <a:off x="1366150" y="2968052"/>
            <a:ext cx="3290615" cy="872489"/>
          </a:xfrm>
          <a:prstGeom prst="rect">
            <a:avLst/>
          </a:prstGeom>
        </p:spPr>
        <p:txBody>
          <a:bodyPr anchor="t" rtlCol="false" tIns="0" lIns="0" bIns="0" rIns="0">
            <a:spAutoFit/>
          </a:bodyPr>
          <a:lstStyle/>
          <a:p>
            <a:pPr algn="ctr">
              <a:lnSpc>
                <a:spcPts val="3360"/>
              </a:lnSpc>
            </a:pPr>
            <a:r>
              <a:rPr lang="en-US" sz="2400">
                <a:solidFill>
                  <a:srgbClr val="000000"/>
                </a:solidFill>
                <a:latin typeface="Times New Roman"/>
                <a:ea typeface="Times New Roman"/>
                <a:cs typeface="Times New Roman"/>
                <a:sym typeface="Times New Roman"/>
              </a:rPr>
              <a:t>User</a:t>
            </a:r>
            <a:r>
              <a:rPr lang="en-US" sz="2400">
                <a:solidFill>
                  <a:srgbClr val="000000"/>
                </a:solidFill>
                <a:latin typeface="Times New Roman"/>
                <a:ea typeface="Times New Roman"/>
                <a:cs typeface="Times New Roman"/>
                <a:sym typeface="Times New Roman"/>
              </a:rPr>
              <a:t> accesses the web application</a:t>
            </a:r>
          </a:p>
        </p:txBody>
      </p:sp>
      <p:grpSp>
        <p:nvGrpSpPr>
          <p:cNvPr name="Group 7" id="7"/>
          <p:cNvGrpSpPr/>
          <p:nvPr/>
        </p:nvGrpSpPr>
        <p:grpSpPr>
          <a:xfrm rot="0">
            <a:off x="5985519" y="2921222"/>
            <a:ext cx="2792226" cy="1061400"/>
            <a:chOff x="0" y="0"/>
            <a:chExt cx="735401" cy="279546"/>
          </a:xfrm>
        </p:grpSpPr>
        <p:sp>
          <p:nvSpPr>
            <p:cNvPr name="Freeform 8" id="8"/>
            <p:cNvSpPr/>
            <p:nvPr/>
          </p:nvSpPr>
          <p:spPr>
            <a:xfrm flipH="false" flipV="false" rot="0">
              <a:off x="0" y="0"/>
              <a:ext cx="735401" cy="279546"/>
            </a:xfrm>
            <a:custGeom>
              <a:avLst/>
              <a:gdLst/>
              <a:ahLst/>
              <a:cxnLst/>
              <a:rect r="r" b="b" t="t" l="l"/>
              <a:pathLst>
                <a:path h="279546" w="735401">
                  <a:moveTo>
                    <a:pt x="139773" y="0"/>
                  </a:moveTo>
                  <a:lnTo>
                    <a:pt x="595628" y="0"/>
                  </a:lnTo>
                  <a:cubicBezTo>
                    <a:pt x="632698" y="0"/>
                    <a:pt x="668250" y="14726"/>
                    <a:pt x="694463" y="40939"/>
                  </a:cubicBezTo>
                  <a:cubicBezTo>
                    <a:pt x="720675" y="67151"/>
                    <a:pt x="735401" y="102703"/>
                    <a:pt x="735401" y="139773"/>
                  </a:cubicBezTo>
                  <a:lnTo>
                    <a:pt x="735401" y="139773"/>
                  </a:lnTo>
                  <a:cubicBezTo>
                    <a:pt x="735401" y="216967"/>
                    <a:pt x="672823" y="279546"/>
                    <a:pt x="595628" y="279546"/>
                  </a:cubicBezTo>
                  <a:lnTo>
                    <a:pt x="139773" y="279546"/>
                  </a:lnTo>
                  <a:cubicBezTo>
                    <a:pt x="102703" y="279546"/>
                    <a:pt x="67151" y="264820"/>
                    <a:pt x="40939" y="238607"/>
                  </a:cubicBezTo>
                  <a:cubicBezTo>
                    <a:pt x="14726" y="212395"/>
                    <a:pt x="0" y="176843"/>
                    <a:pt x="0" y="139773"/>
                  </a:cubicBezTo>
                  <a:lnTo>
                    <a:pt x="0" y="139773"/>
                  </a:lnTo>
                  <a:cubicBezTo>
                    <a:pt x="0" y="102703"/>
                    <a:pt x="14726" y="67151"/>
                    <a:pt x="40939" y="40939"/>
                  </a:cubicBezTo>
                  <a:cubicBezTo>
                    <a:pt x="67151" y="14726"/>
                    <a:pt x="102703" y="0"/>
                    <a:pt x="139773" y="0"/>
                  </a:cubicBezTo>
                  <a:close/>
                </a:path>
              </a:pathLst>
            </a:custGeom>
            <a:solidFill>
              <a:srgbClr val="D9D9D9"/>
            </a:solidFill>
          </p:spPr>
        </p:sp>
        <p:sp>
          <p:nvSpPr>
            <p:cNvPr name="TextBox 9" id="9"/>
            <p:cNvSpPr txBox="true"/>
            <p:nvPr/>
          </p:nvSpPr>
          <p:spPr>
            <a:xfrm>
              <a:off x="0" y="-85725"/>
              <a:ext cx="735401" cy="365271"/>
            </a:xfrm>
            <a:prstGeom prst="rect">
              <a:avLst/>
            </a:prstGeom>
          </p:spPr>
          <p:txBody>
            <a:bodyPr anchor="ctr" rtlCol="false" tIns="50800" lIns="50800" bIns="50800" rIns="50800"/>
            <a:lstStyle/>
            <a:p>
              <a:pPr algn="ctr">
                <a:lnSpc>
                  <a:spcPts val="2800"/>
                </a:lnSpc>
              </a:pPr>
            </a:p>
          </p:txBody>
        </p:sp>
      </p:grpSp>
      <p:sp>
        <p:nvSpPr>
          <p:cNvPr name="TextBox 10" id="10"/>
          <p:cNvSpPr txBox="true"/>
          <p:nvPr/>
        </p:nvSpPr>
        <p:spPr>
          <a:xfrm rot="0">
            <a:off x="6073775" y="2968052"/>
            <a:ext cx="2615715" cy="872489"/>
          </a:xfrm>
          <a:prstGeom prst="rect">
            <a:avLst/>
          </a:prstGeom>
        </p:spPr>
        <p:txBody>
          <a:bodyPr anchor="t" rtlCol="false" tIns="0" lIns="0" bIns="0" rIns="0">
            <a:spAutoFit/>
          </a:bodyPr>
          <a:lstStyle/>
          <a:p>
            <a:pPr algn="ctr">
              <a:lnSpc>
                <a:spcPts val="3360"/>
              </a:lnSpc>
            </a:pPr>
            <a:r>
              <a:rPr lang="en-US" sz="2400">
                <a:solidFill>
                  <a:srgbClr val="000000"/>
                </a:solidFill>
                <a:latin typeface="Times New Roman"/>
                <a:ea typeface="Times New Roman"/>
                <a:cs typeface="Times New Roman"/>
                <a:sym typeface="Times New Roman"/>
              </a:rPr>
              <a:t>User</a:t>
            </a:r>
            <a:r>
              <a:rPr lang="en-US" sz="2400">
                <a:solidFill>
                  <a:srgbClr val="000000"/>
                </a:solidFill>
                <a:latin typeface="Times New Roman"/>
                <a:ea typeface="Times New Roman"/>
                <a:cs typeface="Times New Roman"/>
                <a:sym typeface="Times New Roman"/>
              </a:rPr>
              <a:t> chooses an option</a:t>
            </a:r>
          </a:p>
        </p:txBody>
      </p:sp>
      <p:grpSp>
        <p:nvGrpSpPr>
          <p:cNvPr name="Group 11" id="11"/>
          <p:cNvGrpSpPr/>
          <p:nvPr/>
        </p:nvGrpSpPr>
        <p:grpSpPr>
          <a:xfrm rot="0">
            <a:off x="10144252" y="7992385"/>
            <a:ext cx="7115048" cy="1265915"/>
            <a:chOff x="0" y="0"/>
            <a:chExt cx="1873922" cy="333410"/>
          </a:xfrm>
        </p:grpSpPr>
        <p:sp>
          <p:nvSpPr>
            <p:cNvPr name="Freeform 12" id="12"/>
            <p:cNvSpPr/>
            <p:nvPr/>
          </p:nvSpPr>
          <p:spPr>
            <a:xfrm flipH="false" flipV="false" rot="0">
              <a:off x="0" y="0"/>
              <a:ext cx="1873922" cy="333410"/>
            </a:xfrm>
            <a:custGeom>
              <a:avLst/>
              <a:gdLst/>
              <a:ahLst/>
              <a:cxnLst/>
              <a:rect r="r" b="b" t="t" l="l"/>
              <a:pathLst>
                <a:path h="333410" w="1873922">
                  <a:moveTo>
                    <a:pt x="55493" y="0"/>
                  </a:moveTo>
                  <a:lnTo>
                    <a:pt x="1818429" y="0"/>
                  </a:lnTo>
                  <a:cubicBezTo>
                    <a:pt x="1833147" y="0"/>
                    <a:pt x="1847262" y="5847"/>
                    <a:pt x="1857669" y="16254"/>
                  </a:cubicBezTo>
                  <a:cubicBezTo>
                    <a:pt x="1868076" y="26661"/>
                    <a:pt x="1873922" y="40776"/>
                    <a:pt x="1873922" y="55493"/>
                  </a:cubicBezTo>
                  <a:lnTo>
                    <a:pt x="1873922" y="277916"/>
                  </a:lnTo>
                  <a:cubicBezTo>
                    <a:pt x="1873922" y="308565"/>
                    <a:pt x="1849077" y="333410"/>
                    <a:pt x="1818429" y="333410"/>
                  </a:cubicBezTo>
                  <a:lnTo>
                    <a:pt x="55493" y="333410"/>
                  </a:lnTo>
                  <a:cubicBezTo>
                    <a:pt x="40776" y="333410"/>
                    <a:pt x="26661" y="327563"/>
                    <a:pt x="16254" y="317156"/>
                  </a:cubicBezTo>
                  <a:cubicBezTo>
                    <a:pt x="5847" y="306749"/>
                    <a:pt x="0" y="292634"/>
                    <a:pt x="0" y="277916"/>
                  </a:cubicBezTo>
                  <a:lnTo>
                    <a:pt x="0" y="55493"/>
                  </a:lnTo>
                  <a:cubicBezTo>
                    <a:pt x="0" y="40776"/>
                    <a:pt x="5847" y="26661"/>
                    <a:pt x="16254" y="16254"/>
                  </a:cubicBezTo>
                  <a:cubicBezTo>
                    <a:pt x="26661" y="5847"/>
                    <a:pt x="40776" y="0"/>
                    <a:pt x="55493" y="0"/>
                  </a:cubicBezTo>
                  <a:close/>
                </a:path>
              </a:pathLst>
            </a:custGeom>
            <a:solidFill>
              <a:srgbClr val="D9D9D9"/>
            </a:solidFill>
          </p:spPr>
        </p:sp>
        <p:sp>
          <p:nvSpPr>
            <p:cNvPr name="TextBox 13" id="13"/>
            <p:cNvSpPr txBox="true"/>
            <p:nvPr/>
          </p:nvSpPr>
          <p:spPr>
            <a:xfrm>
              <a:off x="0" y="-85725"/>
              <a:ext cx="1873922" cy="419135"/>
            </a:xfrm>
            <a:prstGeom prst="rect">
              <a:avLst/>
            </a:prstGeom>
          </p:spPr>
          <p:txBody>
            <a:bodyPr anchor="ctr" rtlCol="false" tIns="50800" lIns="50800" bIns="50800" rIns="50800"/>
            <a:lstStyle/>
            <a:p>
              <a:pPr algn="ctr">
                <a:lnSpc>
                  <a:spcPts val="2800"/>
                </a:lnSpc>
              </a:pPr>
            </a:p>
          </p:txBody>
        </p:sp>
      </p:grpSp>
      <p:sp>
        <p:nvSpPr>
          <p:cNvPr name="TextBox 14" id="14"/>
          <p:cNvSpPr txBox="true"/>
          <p:nvPr/>
        </p:nvSpPr>
        <p:spPr>
          <a:xfrm rot="0">
            <a:off x="10144252" y="8033523"/>
            <a:ext cx="7115048" cy="1069340"/>
          </a:xfrm>
          <a:prstGeom prst="rect">
            <a:avLst/>
          </a:prstGeom>
        </p:spPr>
        <p:txBody>
          <a:bodyPr anchor="t" rtlCol="false" tIns="0" lIns="0" bIns="0" rIns="0">
            <a:spAutoFit/>
          </a:bodyPr>
          <a:lstStyle/>
          <a:p>
            <a:pPr algn="ctr">
              <a:lnSpc>
                <a:spcPts val="4060"/>
              </a:lnSpc>
            </a:pPr>
            <a:r>
              <a:rPr lang="en-US" sz="2900">
                <a:solidFill>
                  <a:srgbClr val="000000"/>
                </a:solidFill>
                <a:latin typeface="Times New Roman"/>
                <a:ea typeface="Times New Roman"/>
                <a:cs typeface="Times New Roman"/>
                <a:sym typeface="Times New Roman"/>
              </a:rPr>
              <a:t>The system pro</a:t>
            </a:r>
            <a:r>
              <a:rPr lang="en-US" sz="2900">
                <a:solidFill>
                  <a:srgbClr val="000000"/>
                </a:solidFill>
                <a:latin typeface="Times New Roman"/>
                <a:ea typeface="Times New Roman"/>
                <a:cs typeface="Times New Roman"/>
                <a:sym typeface="Times New Roman"/>
              </a:rPr>
              <a:t>cesses the request using trained models</a:t>
            </a:r>
          </a:p>
        </p:txBody>
      </p:sp>
      <p:sp>
        <p:nvSpPr>
          <p:cNvPr name="AutoShape 15" id="15"/>
          <p:cNvSpPr/>
          <p:nvPr/>
        </p:nvSpPr>
        <p:spPr>
          <a:xfrm>
            <a:off x="4871506" y="3451922"/>
            <a:ext cx="1202269" cy="0"/>
          </a:xfrm>
          <a:prstGeom prst="line">
            <a:avLst/>
          </a:prstGeom>
          <a:ln cap="flat" w="38100">
            <a:solidFill>
              <a:srgbClr val="000000"/>
            </a:solidFill>
            <a:prstDash val="solid"/>
            <a:headEnd type="none" len="sm" w="sm"/>
            <a:tailEnd type="arrow" len="sm" w="med"/>
          </a:ln>
        </p:spPr>
      </p:sp>
      <p:grpSp>
        <p:nvGrpSpPr>
          <p:cNvPr name="Group 16" id="16"/>
          <p:cNvGrpSpPr/>
          <p:nvPr/>
        </p:nvGrpSpPr>
        <p:grpSpPr>
          <a:xfrm rot="0">
            <a:off x="10719058" y="2921222"/>
            <a:ext cx="3712544" cy="1061400"/>
            <a:chOff x="0" y="0"/>
            <a:chExt cx="977789" cy="279546"/>
          </a:xfrm>
        </p:grpSpPr>
        <p:sp>
          <p:nvSpPr>
            <p:cNvPr name="Freeform 17" id="17"/>
            <p:cNvSpPr/>
            <p:nvPr/>
          </p:nvSpPr>
          <p:spPr>
            <a:xfrm flipH="false" flipV="false" rot="0">
              <a:off x="0" y="0"/>
              <a:ext cx="977789" cy="279546"/>
            </a:xfrm>
            <a:custGeom>
              <a:avLst/>
              <a:gdLst/>
              <a:ahLst/>
              <a:cxnLst/>
              <a:rect r="r" b="b" t="t" l="l"/>
              <a:pathLst>
                <a:path h="279546" w="977789">
                  <a:moveTo>
                    <a:pt x="106352" y="0"/>
                  </a:moveTo>
                  <a:lnTo>
                    <a:pt x="871437" y="0"/>
                  </a:lnTo>
                  <a:cubicBezTo>
                    <a:pt x="899643" y="0"/>
                    <a:pt x="926695" y="11205"/>
                    <a:pt x="946640" y="31150"/>
                  </a:cubicBezTo>
                  <a:cubicBezTo>
                    <a:pt x="966585" y="51095"/>
                    <a:pt x="977789" y="78146"/>
                    <a:pt x="977789" y="106352"/>
                  </a:cubicBezTo>
                  <a:lnTo>
                    <a:pt x="977789" y="173193"/>
                  </a:lnTo>
                  <a:cubicBezTo>
                    <a:pt x="977789" y="201400"/>
                    <a:pt x="966585" y="228451"/>
                    <a:pt x="946640" y="248396"/>
                  </a:cubicBezTo>
                  <a:cubicBezTo>
                    <a:pt x="926695" y="268341"/>
                    <a:pt x="899643" y="279546"/>
                    <a:pt x="871437" y="279546"/>
                  </a:cubicBezTo>
                  <a:lnTo>
                    <a:pt x="106352" y="279546"/>
                  </a:lnTo>
                  <a:cubicBezTo>
                    <a:pt x="78146" y="279546"/>
                    <a:pt x="51095" y="268341"/>
                    <a:pt x="31150" y="248396"/>
                  </a:cubicBezTo>
                  <a:cubicBezTo>
                    <a:pt x="11205" y="228451"/>
                    <a:pt x="0" y="201400"/>
                    <a:pt x="0" y="173193"/>
                  </a:cubicBezTo>
                  <a:lnTo>
                    <a:pt x="0" y="106352"/>
                  </a:lnTo>
                  <a:cubicBezTo>
                    <a:pt x="0" y="78146"/>
                    <a:pt x="11205" y="51095"/>
                    <a:pt x="31150" y="31150"/>
                  </a:cubicBezTo>
                  <a:cubicBezTo>
                    <a:pt x="51095" y="11205"/>
                    <a:pt x="78146" y="0"/>
                    <a:pt x="106352" y="0"/>
                  </a:cubicBezTo>
                  <a:close/>
                </a:path>
              </a:pathLst>
            </a:custGeom>
            <a:solidFill>
              <a:srgbClr val="D9D9D9"/>
            </a:solidFill>
          </p:spPr>
        </p:sp>
        <p:sp>
          <p:nvSpPr>
            <p:cNvPr name="TextBox 18" id="18"/>
            <p:cNvSpPr txBox="true"/>
            <p:nvPr/>
          </p:nvSpPr>
          <p:spPr>
            <a:xfrm>
              <a:off x="0" y="-85725"/>
              <a:ext cx="977789" cy="365271"/>
            </a:xfrm>
            <a:prstGeom prst="rect">
              <a:avLst/>
            </a:prstGeom>
          </p:spPr>
          <p:txBody>
            <a:bodyPr anchor="ctr" rtlCol="false" tIns="50800" lIns="50800" bIns="50800" rIns="50800"/>
            <a:lstStyle/>
            <a:p>
              <a:pPr algn="ctr">
                <a:lnSpc>
                  <a:spcPts val="2800"/>
                </a:lnSpc>
              </a:pPr>
            </a:p>
          </p:txBody>
        </p:sp>
      </p:grpSp>
      <p:sp>
        <p:nvSpPr>
          <p:cNvPr name="TextBox 19" id="19"/>
          <p:cNvSpPr txBox="true"/>
          <p:nvPr/>
        </p:nvSpPr>
        <p:spPr>
          <a:xfrm rot="0">
            <a:off x="10807314" y="2968052"/>
            <a:ext cx="3454227" cy="872489"/>
          </a:xfrm>
          <a:prstGeom prst="rect">
            <a:avLst/>
          </a:prstGeom>
        </p:spPr>
        <p:txBody>
          <a:bodyPr anchor="t" rtlCol="false" tIns="0" lIns="0" bIns="0" rIns="0">
            <a:spAutoFit/>
          </a:bodyPr>
          <a:lstStyle/>
          <a:p>
            <a:pPr algn="ctr">
              <a:lnSpc>
                <a:spcPts val="3360"/>
              </a:lnSpc>
            </a:pPr>
            <a:r>
              <a:rPr lang="en-US" sz="2400">
                <a:solidFill>
                  <a:srgbClr val="000000"/>
                </a:solidFill>
                <a:latin typeface="Times New Roman"/>
                <a:ea typeface="Times New Roman"/>
                <a:cs typeface="Times New Roman"/>
                <a:sym typeface="Times New Roman"/>
              </a:rPr>
              <a:t>Upload</a:t>
            </a:r>
            <a:r>
              <a:rPr lang="en-US" sz="2400">
                <a:solidFill>
                  <a:srgbClr val="000000"/>
                </a:solidFill>
                <a:latin typeface="Times New Roman"/>
                <a:ea typeface="Times New Roman"/>
                <a:cs typeface="Times New Roman"/>
                <a:sym typeface="Times New Roman"/>
              </a:rPr>
              <a:t> crop image for disease prediction</a:t>
            </a:r>
          </a:p>
        </p:txBody>
      </p:sp>
      <p:sp>
        <p:nvSpPr>
          <p:cNvPr name="AutoShape 20" id="20"/>
          <p:cNvSpPr/>
          <p:nvPr/>
        </p:nvSpPr>
        <p:spPr>
          <a:xfrm flipV="true">
            <a:off x="8777745" y="3451922"/>
            <a:ext cx="1941313" cy="0"/>
          </a:xfrm>
          <a:prstGeom prst="line">
            <a:avLst/>
          </a:prstGeom>
          <a:ln cap="flat" w="38100">
            <a:solidFill>
              <a:srgbClr val="000000"/>
            </a:solidFill>
            <a:prstDash val="solid"/>
            <a:headEnd type="none" len="sm" w="sm"/>
            <a:tailEnd type="arrow" len="sm" w="med"/>
          </a:ln>
        </p:spPr>
      </p:sp>
      <p:grpSp>
        <p:nvGrpSpPr>
          <p:cNvPr name="Group 21" id="21"/>
          <p:cNvGrpSpPr/>
          <p:nvPr/>
        </p:nvGrpSpPr>
        <p:grpSpPr>
          <a:xfrm rot="0">
            <a:off x="10766411" y="4402743"/>
            <a:ext cx="3712544" cy="1061400"/>
            <a:chOff x="0" y="0"/>
            <a:chExt cx="977789" cy="279546"/>
          </a:xfrm>
        </p:grpSpPr>
        <p:sp>
          <p:nvSpPr>
            <p:cNvPr name="Freeform 22" id="22"/>
            <p:cNvSpPr/>
            <p:nvPr/>
          </p:nvSpPr>
          <p:spPr>
            <a:xfrm flipH="false" flipV="false" rot="0">
              <a:off x="0" y="0"/>
              <a:ext cx="977789" cy="279546"/>
            </a:xfrm>
            <a:custGeom>
              <a:avLst/>
              <a:gdLst/>
              <a:ahLst/>
              <a:cxnLst/>
              <a:rect r="r" b="b" t="t" l="l"/>
              <a:pathLst>
                <a:path h="279546" w="977789">
                  <a:moveTo>
                    <a:pt x="106352" y="0"/>
                  </a:moveTo>
                  <a:lnTo>
                    <a:pt x="871437" y="0"/>
                  </a:lnTo>
                  <a:cubicBezTo>
                    <a:pt x="899643" y="0"/>
                    <a:pt x="926695" y="11205"/>
                    <a:pt x="946640" y="31150"/>
                  </a:cubicBezTo>
                  <a:cubicBezTo>
                    <a:pt x="966585" y="51095"/>
                    <a:pt x="977789" y="78146"/>
                    <a:pt x="977789" y="106352"/>
                  </a:cubicBezTo>
                  <a:lnTo>
                    <a:pt x="977789" y="173193"/>
                  </a:lnTo>
                  <a:cubicBezTo>
                    <a:pt x="977789" y="201400"/>
                    <a:pt x="966585" y="228451"/>
                    <a:pt x="946640" y="248396"/>
                  </a:cubicBezTo>
                  <a:cubicBezTo>
                    <a:pt x="926695" y="268341"/>
                    <a:pt x="899643" y="279546"/>
                    <a:pt x="871437" y="279546"/>
                  </a:cubicBezTo>
                  <a:lnTo>
                    <a:pt x="106352" y="279546"/>
                  </a:lnTo>
                  <a:cubicBezTo>
                    <a:pt x="78146" y="279546"/>
                    <a:pt x="51095" y="268341"/>
                    <a:pt x="31150" y="248396"/>
                  </a:cubicBezTo>
                  <a:cubicBezTo>
                    <a:pt x="11205" y="228451"/>
                    <a:pt x="0" y="201400"/>
                    <a:pt x="0" y="173193"/>
                  </a:cubicBezTo>
                  <a:lnTo>
                    <a:pt x="0" y="106352"/>
                  </a:lnTo>
                  <a:cubicBezTo>
                    <a:pt x="0" y="78146"/>
                    <a:pt x="11205" y="51095"/>
                    <a:pt x="31150" y="31150"/>
                  </a:cubicBezTo>
                  <a:cubicBezTo>
                    <a:pt x="51095" y="11205"/>
                    <a:pt x="78146" y="0"/>
                    <a:pt x="106352" y="0"/>
                  </a:cubicBezTo>
                  <a:close/>
                </a:path>
              </a:pathLst>
            </a:custGeom>
            <a:solidFill>
              <a:srgbClr val="D9D9D9"/>
            </a:solidFill>
          </p:spPr>
        </p:sp>
        <p:sp>
          <p:nvSpPr>
            <p:cNvPr name="TextBox 23" id="23"/>
            <p:cNvSpPr txBox="true"/>
            <p:nvPr/>
          </p:nvSpPr>
          <p:spPr>
            <a:xfrm>
              <a:off x="0" y="-85725"/>
              <a:ext cx="977789" cy="365271"/>
            </a:xfrm>
            <a:prstGeom prst="rect">
              <a:avLst/>
            </a:prstGeom>
          </p:spPr>
          <p:txBody>
            <a:bodyPr anchor="ctr" rtlCol="false" tIns="50800" lIns="50800" bIns="50800" rIns="50800"/>
            <a:lstStyle/>
            <a:p>
              <a:pPr algn="ctr">
                <a:lnSpc>
                  <a:spcPts val="2800"/>
                </a:lnSpc>
              </a:pPr>
            </a:p>
          </p:txBody>
        </p:sp>
      </p:grpSp>
      <p:sp>
        <p:nvSpPr>
          <p:cNvPr name="TextBox 24" id="24"/>
          <p:cNvSpPr txBox="true"/>
          <p:nvPr/>
        </p:nvSpPr>
        <p:spPr>
          <a:xfrm rot="0">
            <a:off x="10854666" y="4449574"/>
            <a:ext cx="3454227" cy="872489"/>
          </a:xfrm>
          <a:prstGeom prst="rect">
            <a:avLst/>
          </a:prstGeom>
        </p:spPr>
        <p:txBody>
          <a:bodyPr anchor="t" rtlCol="false" tIns="0" lIns="0" bIns="0" rIns="0">
            <a:spAutoFit/>
          </a:bodyPr>
          <a:lstStyle/>
          <a:p>
            <a:pPr algn="ctr">
              <a:lnSpc>
                <a:spcPts val="3360"/>
              </a:lnSpc>
            </a:pPr>
            <a:r>
              <a:rPr lang="en-US" sz="2400">
                <a:solidFill>
                  <a:srgbClr val="000000"/>
                </a:solidFill>
                <a:latin typeface="Times New Roman"/>
                <a:ea typeface="Times New Roman"/>
                <a:cs typeface="Times New Roman"/>
                <a:sym typeface="Times New Roman"/>
              </a:rPr>
              <a:t>Upload</a:t>
            </a:r>
            <a:r>
              <a:rPr lang="en-US" sz="2400">
                <a:solidFill>
                  <a:srgbClr val="000000"/>
                </a:solidFill>
                <a:latin typeface="Times New Roman"/>
                <a:ea typeface="Times New Roman"/>
                <a:cs typeface="Times New Roman"/>
                <a:sym typeface="Times New Roman"/>
              </a:rPr>
              <a:t> crop image for disease prediction</a:t>
            </a:r>
          </a:p>
        </p:txBody>
      </p:sp>
      <p:grpSp>
        <p:nvGrpSpPr>
          <p:cNvPr name="Group 25" id="25"/>
          <p:cNvGrpSpPr/>
          <p:nvPr/>
        </p:nvGrpSpPr>
        <p:grpSpPr>
          <a:xfrm rot="0">
            <a:off x="10725508" y="6026118"/>
            <a:ext cx="3712544" cy="1061400"/>
            <a:chOff x="0" y="0"/>
            <a:chExt cx="977789" cy="279546"/>
          </a:xfrm>
        </p:grpSpPr>
        <p:sp>
          <p:nvSpPr>
            <p:cNvPr name="Freeform 26" id="26"/>
            <p:cNvSpPr/>
            <p:nvPr/>
          </p:nvSpPr>
          <p:spPr>
            <a:xfrm flipH="false" flipV="false" rot="0">
              <a:off x="0" y="0"/>
              <a:ext cx="977789" cy="279546"/>
            </a:xfrm>
            <a:custGeom>
              <a:avLst/>
              <a:gdLst/>
              <a:ahLst/>
              <a:cxnLst/>
              <a:rect r="r" b="b" t="t" l="l"/>
              <a:pathLst>
                <a:path h="279546" w="977789">
                  <a:moveTo>
                    <a:pt x="106352" y="0"/>
                  </a:moveTo>
                  <a:lnTo>
                    <a:pt x="871437" y="0"/>
                  </a:lnTo>
                  <a:cubicBezTo>
                    <a:pt x="899643" y="0"/>
                    <a:pt x="926695" y="11205"/>
                    <a:pt x="946640" y="31150"/>
                  </a:cubicBezTo>
                  <a:cubicBezTo>
                    <a:pt x="966585" y="51095"/>
                    <a:pt x="977789" y="78146"/>
                    <a:pt x="977789" y="106352"/>
                  </a:cubicBezTo>
                  <a:lnTo>
                    <a:pt x="977789" y="173193"/>
                  </a:lnTo>
                  <a:cubicBezTo>
                    <a:pt x="977789" y="201400"/>
                    <a:pt x="966585" y="228451"/>
                    <a:pt x="946640" y="248396"/>
                  </a:cubicBezTo>
                  <a:cubicBezTo>
                    <a:pt x="926695" y="268341"/>
                    <a:pt x="899643" y="279546"/>
                    <a:pt x="871437" y="279546"/>
                  </a:cubicBezTo>
                  <a:lnTo>
                    <a:pt x="106352" y="279546"/>
                  </a:lnTo>
                  <a:cubicBezTo>
                    <a:pt x="78146" y="279546"/>
                    <a:pt x="51095" y="268341"/>
                    <a:pt x="31150" y="248396"/>
                  </a:cubicBezTo>
                  <a:cubicBezTo>
                    <a:pt x="11205" y="228451"/>
                    <a:pt x="0" y="201400"/>
                    <a:pt x="0" y="173193"/>
                  </a:cubicBezTo>
                  <a:lnTo>
                    <a:pt x="0" y="106352"/>
                  </a:lnTo>
                  <a:cubicBezTo>
                    <a:pt x="0" y="78146"/>
                    <a:pt x="11205" y="51095"/>
                    <a:pt x="31150" y="31150"/>
                  </a:cubicBezTo>
                  <a:cubicBezTo>
                    <a:pt x="51095" y="11205"/>
                    <a:pt x="78146" y="0"/>
                    <a:pt x="106352" y="0"/>
                  </a:cubicBezTo>
                  <a:close/>
                </a:path>
              </a:pathLst>
            </a:custGeom>
            <a:solidFill>
              <a:srgbClr val="D9D9D9"/>
            </a:solidFill>
          </p:spPr>
        </p:sp>
        <p:sp>
          <p:nvSpPr>
            <p:cNvPr name="TextBox 27" id="27"/>
            <p:cNvSpPr txBox="true"/>
            <p:nvPr/>
          </p:nvSpPr>
          <p:spPr>
            <a:xfrm>
              <a:off x="0" y="-85725"/>
              <a:ext cx="977789" cy="365271"/>
            </a:xfrm>
            <a:prstGeom prst="rect">
              <a:avLst/>
            </a:prstGeom>
          </p:spPr>
          <p:txBody>
            <a:bodyPr anchor="ctr" rtlCol="false" tIns="50800" lIns="50800" bIns="50800" rIns="50800"/>
            <a:lstStyle/>
            <a:p>
              <a:pPr algn="ctr">
                <a:lnSpc>
                  <a:spcPts val="2800"/>
                </a:lnSpc>
              </a:pPr>
            </a:p>
          </p:txBody>
        </p:sp>
      </p:grpSp>
      <p:sp>
        <p:nvSpPr>
          <p:cNvPr name="TextBox 28" id="28"/>
          <p:cNvSpPr txBox="true"/>
          <p:nvPr/>
        </p:nvSpPr>
        <p:spPr>
          <a:xfrm rot="0">
            <a:off x="10813763" y="6072949"/>
            <a:ext cx="3454227" cy="872489"/>
          </a:xfrm>
          <a:prstGeom prst="rect">
            <a:avLst/>
          </a:prstGeom>
        </p:spPr>
        <p:txBody>
          <a:bodyPr anchor="t" rtlCol="false" tIns="0" lIns="0" bIns="0" rIns="0">
            <a:spAutoFit/>
          </a:bodyPr>
          <a:lstStyle/>
          <a:p>
            <a:pPr algn="ctr">
              <a:lnSpc>
                <a:spcPts val="3360"/>
              </a:lnSpc>
            </a:pPr>
            <a:r>
              <a:rPr lang="en-US" sz="2400">
                <a:solidFill>
                  <a:srgbClr val="000000"/>
                </a:solidFill>
                <a:latin typeface="Times New Roman"/>
                <a:ea typeface="Times New Roman"/>
                <a:cs typeface="Times New Roman"/>
                <a:sym typeface="Times New Roman"/>
              </a:rPr>
              <a:t>Upload</a:t>
            </a:r>
            <a:r>
              <a:rPr lang="en-US" sz="2400">
                <a:solidFill>
                  <a:srgbClr val="000000"/>
                </a:solidFill>
                <a:latin typeface="Times New Roman"/>
                <a:ea typeface="Times New Roman"/>
                <a:cs typeface="Times New Roman"/>
                <a:sym typeface="Times New Roman"/>
              </a:rPr>
              <a:t> crop image for disease prediction</a:t>
            </a:r>
          </a:p>
        </p:txBody>
      </p:sp>
      <p:sp>
        <p:nvSpPr>
          <p:cNvPr name="AutoShape 29" id="29"/>
          <p:cNvSpPr/>
          <p:nvPr/>
        </p:nvSpPr>
        <p:spPr>
          <a:xfrm>
            <a:off x="8777745" y="3451922"/>
            <a:ext cx="1988665" cy="1481522"/>
          </a:xfrm>
          <a:prstGeom prst="line">
            <a:avLst/>
          </a:prstGeom>
          <a:ln cap="flat" w="38100">
            <a:solidFill>
              <a:srgbClr val="000000"/>
            </a:solidFill>
            <a:prstDash val="solid"/>
            <a:headEnd type="none" len="sm" w="sm"/>
            <a:tailEnd type="arrow" len="sm" w="med"/>
          </a:ln>
        </p:spPr>
      </p:sp>
      <p:sp>
        <p:nvSpPr>
          <p:cNvPr name="AutoShape 30" id="30"/>
          <p:cNvSpPr/>
          <p:nvPr/>
        </p:nvSpPr>
        <p:spPr>
          <a:xfrm>
            <a:off x="8777745" y="3451922"/>
            <a:ext cx="2036018" cy="3104897"/>
          </a:xfrm>
          <a:prstGeom prst="line">
            <a:avLst/>
          </a:prstGeom>
          <a:ln cap="flat" w="38100">
            <a:solidFill>
              <a:srgbClr val="000000"/>
            </a:solidFill>
            <a:prstDash val="solid"/>
            <a:headEnd type="none" len="sm" w="sm"/>
            <a:tailEnd type="arrow" len="sm" w="med"/>
          </a:ln>
        </p:spPr>
      </p:sp>
      <p:sp>
        <p:nvSpPr>
          <p:cNvPr name="AutoShape 31" id="31"/>
          <p:cNvSpPr/>
          <p:nvPr/>
        </p:nvSpPr>
        <p:spPr>
          <a:xfrm>
            <a:off x="14431602" y="3451922"/>
            <a:ext cx="2130626" cy="0"/>
          </a:xfrm>
          <a:prstGeom prst="line">
            <a:avLst/>
          </a:prstGeom>
          <a:ln cap="flat" w="38100">
            <a:solidFill>
              <a:srgbClr val="000000"/>
            </a:solidFill>
            <a:prstDash val="solid"/>
            <a:headEnd type="none" len="sm" w="sm"/>
            <a:tailEnd type="arrow" len="sm" w="med"/>
          </a:ln>
        </p:spPr>
      </p:sp>
      <p:sp>
        <p:nvSpPr>
          <p:cNvPr name="AutoShape 32" id="32"/>
          <p:cNvSpPr/>
          <p:nvPr/>
        </p:nvSpPr>
        <p:spPr>
          <a:xfrm>
            <a:off x="16562229" y="3451922"/>
            <a:ext cx="0" cy="4540463"/>
          </a:xfrm>
          <a:prstGeom prst="line">
            <a:avLst/>
          </a:prstGeom>
          <a:ln cap="flat" w="38100">
            <a:solidFill>
              <a:srgbClr val="000000"/>
            </a:solidFill>
            <a:prstDash val="solid"/>
            <a:headEnd type="none" len="sm" w="sm"/>
            <a:tailEnd type="arrow" len="sm" w="med"/>
          </a:ln>
        </p:spPr>
      </p:sp>
      <p:sp>
        <p:nvSpPr>
          <p:cNvPr name="AutoShape 33" id="33"/>
          <p:cNvSpPr/>
          <p:nvPr/>
        </p:nvSpPr>
        <p:spPr>
          <a:xfrm>
            <a:off x="14478955" y="4933443"/>
            <a:ext cx="2083274" cy="0"/>
          </a:xfrm>
          <a:prstGeom prst="line">
            <a:avLst/>
          </a:prstGeom>
          <a:ln cap="flat" w="38100">
            <a:solidFill>
              <a:srgbClr val="000000"/>
            </a:solidFill>
            <a:prstDash val="solid"/>
            <a:headEnd type="none" len="sm" w="sm"/>
            <a:tailEnd type="arrow" len="sm" w="med"/>
          </a:ln>
        </p:spPr>
      </p:sp>
      <p:sp>
        <p:nvSpPr>
          <p:cNvPr name="AutoShape 34" id="34"/>
          <p:cNvSpPr/>
          <p:nvPr/>
        </p:nvSpPr>
        <p:spPr>
          <a:xfrm>
            <a:off x="14438052" y="6556818"/>
            <a:ext cx="2124177" cy="0"/>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1028700" y="7992385"/>
            <a:ext cx="7115048" cy="1265915"/>
            <a:chOff x="0" y="0"/>
            <a:chExt cx="1873922" cy="333410"/>
          </a:xfrm>
        </p:grpSpPr>
        <p:sp>
          <p:nvSpPr>
            <p:cNvPr name="Freeform 36" id="36"/>
            <p:cNvSpPr/>
            <p:nvPr/>
          </p:nvSpPr>
          <p:spPr>
            <a:xfrm flipH="false" flipV="false" rot="0">
              <a:off x="0" y="0"/>
              <a:ext cx="1873922" cy="333410"/>
            </a:xfrm>
            <a:custGeom>
              <a:avLst/>
              <a:gdLst/>
              <a:ahLst/>
              <a:cxnLst/>
              <a:rect r="r" b="b" t="t" l="l"/>
              <a:pathLst>
                <a:path h="333410" w="1873922">
                  <a:moveTo>
                    <a:pt x="55493" y="0"/>
                  </a:moveTo>
                  <a:lnTo>
                    <a:pt x="1818429" y="0"/>
                  </a:lnTo>
                  <a:cubicBezTo>
                    <a:pt x="1833147" y="0"/>
                    <a:pt x="1847262" y="5847"/>
                    <a:pt x="1857669" y="16254"/>
                  </a:cubicBezTo>
                  <a:cubicBezTo>
                    <a:pt x="1868076" y="26661"/>
                    <a:pt x="1873922" y="40776"/>
                    <a:pt x="1873922" y="55493"/>
                  </a:cubicBezTo>
                  <a:lnTo>
                    <a:pt x="1873922" y="277916"/>
                  </a:lnTo>
                  <a:cubicBezTo>
                    <a:pt x="1873922" y="308565"/>
                    <a:pt x="1849077" y="333410"/>
                    <a:pt x="1818429" y="333410"/>
                  </a:cubicBezTo>
                  <a:lnTo>
                    <a:pt x="55493" y="333410"/>
                  </a:lnTo>
                  <a:cubicBezTo>
                    <a:pt x="40776" y="333410"/>
                    <a:pt x="26661" y="327563"/>
                    <a:pt x="16254" y="317156"/>
                  </a:cubicBezTo>
                  <a:cubicBezTo>
                    <a:pt x="5847" y="306749"/>
                    <a:pt x="0" y="292634"/>
                    <a:pt x="0" y="277916"/>
                  </a:cubicBezTo>
                  <a:lnTo>
                    <a:pt x="0" y="55493"/>
                  </a:lnTo>
                  <a:cubicBezTo>
                    <a:pt x="0" y="40776"/>
                    <a:pt x="5847" y="26661"/>
                    <a:pt x="16254" y="16254"/>
                  </a:cubicBezTo>
                  <a:cubicBezTo>
                    <a:pt x="26661" y="5847"/>
                    <a:pt x="40776" y="0"/>
                    <a:pt x="55493" y="0"/>
                  </a:cubicBezTo>
                  <a:close/>
                </a:path>
              </a:pathLst>
            </a:custGeom>
            <a:solidFill>
              <a:srgbClr val="D9D9D9"/>
            </a:solidFill>
          </p:spPr>
        </p:sp>
        <p:sp>
          <p:nvSpPr>
            <p:cNvPr name="TextBox 37" id="37"/>
            <p:cNvSpPr txBox="true"/>
            <p:nvPr/>
          </p:nvSpPr>
          <p:spPr>
            <a:xfrm>
              <a:off x="0" y="-85725"/>
              <a:ext cx="1873922" cy="419135"/>
            </a:xfrm>
            <a:prstGeom prst="rect">
              <a:avLst/>
            </a:prstGeom>
          </p:spPr>
          <p:txBody>
            <a:bodyPr anchor="ctr" rtlCol="false" tIns="50800" lIns="50800" bIns="50800" rIns="50800"/>
            <a:lstStyle/>
            <a:p>
              <a:pPr algn="ctr">
                <a:lnSpc>
                  <a:spcPts val="2800"/>
                </a:lnSpc>
              </a:pPr>
            </a:p>
          </p:txBody>
        </p:sp>
      </p:grpSp>
      <p:sp>
        <p:nvSpPr>
          <p:cNvPr name="TextBox 38" id="38"/>
          <p:cNvSpPr txBox="true"/>
          <p:nvPr/>
        </p:nvSpPr>
        <p:spPr>
          <a:xfrm rot="0">
            <a:off x="1028700" y="8290698"/>
            <a:ext cx="7115048" cy="554990"/>
          </a:xfrm>
          <a:prstGeom prst="rect">
            <a:avLst/>
          </a:prstGeom>
        </p:spPr>
        <p:txBody>
          <a:bodyPr anchor="t" rtlCol="false" tIns="0" lIns="0" bIns="0" rIns="0">
            <a:spAutoFit/>
          </a:bodyPr>
          <a:lstStyle/>
          <a:p>
            <a:pPr algn="ctr">
              <a:lnSpc>
                <a:spcPts val="4060"/>
              </a:lnSpc>
            </a:pPr>
            <a:r>
              <a:rPr lang="en-US" sz="2900">
                <a:solidFill>
                  <a:srgbClr val="000000"/>
                </a:solidFill>
                <a:latin typeface="Times New Roman"/>
                <a:ea typeface="Times New Roman"/>
                <a:cs typeface="Times New Roman"/>
                <a:sym typeface="Times New Roman"/>
              </a:rPr>
              <a:t>The result i</a:t>
            </a:r>
            <a:r>
              <a:rPr lang="en-US" sz="2900">
                <a:solidFill>
                  <a:srgbClr val="000000"/>
                </a:solidFill>
                <a:latin typeface="Times New Roman"/>
                <a:ea typeface="Times New Roman"/>
                <a:cs typeface="Times New Roman"/>
                <a:sym typeface="Times New Roman"/>
              </a:rPr>
              <a:t>s displayed on the frontend</a:t>
            </a:r>
          </a:p>
        </p:txBody>
      </p:sp>
      <p:sp>
        <p:nvSpPr>
          <p:cNvPr name="AutoShape 39" id="39"/>
          <p:cNvSpPr/>
          <p:nvPr/>
        </p:nvSpPr>
        <p:spPr>
          <a:xfrm flipH="true">
            <a:off x="8279359" y="8625342"/>
            <a:ext cx="1864893" cy="0"/>
          </a:xfrm>
          <a:prstGeom prst="line">
            <a:avLst/>
          </a:prstGeom>
          <a:ln cap="flat" w="38100">
            <a:solidFill>
              <a:srgbClr val="000000"/>
            </a:solidFill>
            <a:prstDash val="solid"/>
            <a:headEnd type="none" len="sm" w="sm"/>
            <a:tailEnd type="arrow" len="sm" w="med"/>
          </a:ln>
        </p:spPr>
      </p:sp>
      <p:sp>
        <p:nvSpPr>
          <p:cNvPr name="TextBox 40" id="40"/>
          <p:cNvSpPr txBox="true"/>
          <p:nvPr/>
        </p:nvSpPr>
        <p:spPr>
          <a:xfrm rot="0">
            <a:off x="3517166" y="828675"/>
            <a:ext cx="11253668" cy="991870"/>
          </a:xfrm>
          <a:prstGeom prst="rect">
            <a:avLst/>
          </a:prstGeom>
        </p:spPr>
        <p:txBody>
          <a:bodyPr anchor="t" rtlCol="false" tIns="0" lIns="0" bIns="0" rIns="0">
            <a:spAutoFit/>
          </a:bodyPr>
          <a:lstStyle/>
          <a:p>
            <a:pPr algn="ctr">
              <a:lnSpc>
                <a:spcPts val="7279"/>
              </a:lnSpc>
            </a:pPr>
            <a:r>
              <a:rPr lang="en-US" sz="5199" b="true">
                <a:solidFill>
                  <a:srgbClr val="000000"/>
                </a:solidFill>
                <a:latin typeface="Times New Roman Bold"/>
                <a:ea typeface="Times New Roman Bold"/>
                <a:cs typeface="Times New Roman Bold"/>
                <a:sym typeface="Times New Roman Bold"/>
              </a:rPr>
              <a:t>Work flow for the Web Application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28800" y="383264"/>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3" id="3"/>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21</a:t>
            </a:r>
          </a:p>
        </p:txBody>
      </p:sp>
      <p:sp>
        <p:nvSpPr>
          <p:cNvPr name="TextBox 4" id="4"/>
          <p:cNvSpPr txBox="true"/>
          <p:nvPr/>
        </p:nvSpPr>
        <p:spPr>
          <a:xfrm rot="0">
            <a:off x="5643562" y="8222656"/>
            <a:ext cx="7000875"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ea typeface="Times New Roman"/>
                <a:cs typeface="Times New Roman"/>
                <a:sym typeface="Times New Roman"/>
              </a:rPr>
              <a:t>Front End of Crop Disease Prediction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28800" y="374252"/>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3" id="3"/>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22</a:t>
            </a:r>
          </a:p>
        </p:txBody>
      </p:sp>
      <p:sp>
        <p:nvSpPr>
          <p:cNvPr name="TextBox 4" id="4"/>
          <p:cNvSpPr txBox="true"/>
          <p:nvPr/>
        </p:nvSpPr>
        <p:spPr>
          <a:xfrm rot="0">
            <a:off x="5354955" y="8912860"/>
            <a:ext cx="7578090"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ea typeface="Times New Roman"/>
                <a:cs typeface="Times New Roman"/>
                <a:sym typeface="Times New Roman"/>
              </a:rPr>
              <a:t>Front End of Fertilizer Recommendation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28800" y="3538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3" id="3"/>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23</a:t>
            </a:r>
          </a:p>
        </p:txBody>
      </p:sp>
      <p:sp>
        <p:nvSpPr>
          <p:cNvPr name="TextBox 4" id="4"/>
          <p:cNvSpPr txBox="true"/>
          <p:nvPr/>
        </p:nvSpPr>
        <p:spPr>
          <a:xfrm rot="0">
            <a:off x="5721489" y="8611235"/>
            <a:ext cx="6845022" cy="647065"/>
          </a:xfrm>
          <a:prstGeom prst="rect">
            <a:avLst/>
          </a:prstGeom>
        </p:spPr>
        <p:txBody>
          <a:bodyPr anchor="t" rtlCol="false" tIns="0" lIns="0" bIns="0" rIns="0">
            <a:spAutoFit/>
          </a:bodyPr>
          <a:lstStyle/>
          <a:p>
            <a:pPr algn="ctr">
              <a:lnSpc>
                <a:spcPts val="4759"/>
              </a:lnSpc>
            </a:pPr>
            <a:r>
              <a:rPr lang="en-US" sz="3399">
                <a:solidFill>
                  <a:srgbClr val="000000"/>
                </a:solidFill>
                <a:latin typeface="Times New Roman"/>
                <a:ea typeface="Times New Roman"/>
                <a:cs typeface="Times New Roman"/>
                <a:sym typeface="Times New Roman"/>
              </a:rPr>
              <a:t>Front End of Crop Recommendation</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24</a:t>
            </a:r>
          </a:p>
        </p:txBody>
      </p:sp>
      <p:sp>
        <p:nvSpPr>
          <p:cNvPr name="TextBox 3" id="3"/>
          <p:cNvSpPr txBox="true"/>
          <p:nvPr/>
        </p:nvSpPr>
        <p:spPr>
          <a:xfrm rot="0">
            <a:off x="1059433" y="828675"/>
            <a:ext cx="8211607" cy="991870"/>
          </a:xfrm>
          <a:prstGeom prst="rect">
            <a:avLst/>
          </a:prstGeom>
        </p:spPr>
        <p:txBody>
          <a:bodyPr anchor="t" rtlCol="false" tIns="0" lIns="0" bIns="0" rIns="0">
            <a:spAutoFit/>
          </a:bodyPr>
          <a:lstStyle/>
          <a:p>
            <a:pPr algn="l">
              <a:lnSpc>
                <a:spcPts val="7279"/>
              </a:lnSpc>
              <a:spcBef>
                <a:spcPct val="0"/>
              </a:spcBef>
            </a:pPr>
            <a:r>
              <a:rPr lang="en-US" b="true" sz="5199">
                <a:solidFill>
                  <a:srgbClr val="000000"/>
                </a:solidFill>
                <a:latin typeface="Times New Roman Bold"/>
                <a:ea typeface="Times New Roman Bold"/>
                <a:cs typeface="Times New Roman Bold"/>
                <a:sym typeface="Times New Roman Bold"/>
              </a:rPr>
              <a:t>Result and Conclusion</a:t>
            </a:r>
          </a:p>
        </p:txBody>
      </p:sp>
      <p:sp>
        <p:nvSpPr>
          <p:cNvPr name="TextBox 4" id="4"/>
          <p:cNvSpPr txBox="true"/>
          <p:nvPr/>
        </p:nvSpPr>
        <p:spPr>
          <a:xfrm rot="0">
            <a:off x="1028700" y="1845465"/>
            <a:ext cx="16484679" cy="4538345"/>
          </a:xfrm>
          <a:prstGeom prst="rect">
            <a:avLst/>
          </a:prstGeom>
        </p:spPr>
        <p:txBody>
          <a:bodyPr anchor="t" rtlCol="false" tIns="0" lIns="0" bIns="0" rIns="0">
            <a:spAutoFit/>
          </a:bodyPr>
          <a:lstStyle/>
          <a:p>
            <a:pPr algn="just" marL="690881" indent="-345440" lvl="1">
              <a:lnSpc>
                <a:spcPts val="4480"/>
              </a:lnSpc>
              <a:spcBef>
                <a:spcPct val="0"/>
              </a:spcBef>
              <a:buFont typeface="Arial"/>
              <a:buChar char="•"/>
            </a:pPr>
            <a:r>
              <a:rPr lang="en-US" sz="3200">
                <a:solidFill>
                  <a:srgbClr val="000000"/>
                </a:solidFill>
                <a:latin typeface="Times New Roman"/>
                <a:ea typeface="Times New Roman"/>
                <a:cs typeface="Times New Roman"/>
                <a:sym typeface="Times New Roman"/>
              </a:rPr>
              <a:t>The model's performance, when cross-validated against a particular test set, yielded a</a:t>
            </a:r>
            <a:r>
              <a:rPr lang="en-US" sz="3200">
                <a:solidFill>
                  <a:srgbClr val="000000"/>
                </a:solidFill>
                <a:latin typeface="Times New Roman"/>
                <a:ea typeface="Times New Roman"/>
                <a:cs typeface="Times New Roman"/>
                <a:sym typeface="Times New Roman"/>
              </a:rPr>
              <a:t> typical accuracy of 91% and an F1-score, precision and recall of 0.901, 0.913 and 0.90, respectively</a:t>
            </a:r>
          </a:p>
          <a:p>
            <a:pPr algn="just" marL="690881" indent="-345440" lvl="1">
              <a:lnSpc>
                <a:spcPts val="4480"/>
              </a:lnSpc>
              <a:spcBef>
                <a:spcPct val="0"/>
              </a:spcBef>
              <a:buFont typeface="Arial"/>
              <a:buChar char="•"/>
            </a:pPr>
            <a:r>
              <a:rPr lang="en-US" sz="3200">
                <a:solidFill>
                  <a:srgbClr val="000000"/>
                </a:solidFill>
                <a:latin typeface="Times New Roman"/>
                <a:ea typeface="Times New Roman"/>
                <a:cs typeface="Times New Roman"/>
                <a:sym typeface="Times New Roman"/>
              </a:rPr>
              <a:t>The syste</a:t>
            </a:r>
            <a:r>
              <a:rPr lang="en-US" sz="3200">
                <a:solidFill>
                  <a:srgbClr val="000000"/>
                </a:solidFill>
                <a:latin typeface="Times New Roman"/>
                <a:ea typeface="Times New Roman"/>
                <a:cs typeface="Times New Roman"/>
                <a:sym typeface="Times New Roman"/>
              </a:rPr>
              <a:t>m pushes the farmer towards efficient plantation choice and thereby provides a high possibility for lush harvesting. </a:t>
            </a:r>
          </a:p>
          <a:p>
            <a:pPr algn="just" marL="690881" indent="-345440" lvl="1">
              <a:lnSpc>
                <a:spcPts val="4480"/>
              </a:lnSpc>
              <a:spcBef>
                <a:spcPct val="0"/>
              </a:spcBef>
              <a:buFont typeface="Arial"/>
              <a:buChar char="•"/>
            </a:pPr>
            <a:r>
              <a:rPr lang="en-US" sz="3200">
                <a:solidFill>
                  <a:srgbClr val="000000"/>
                </a:solidFill>
                <a:latin typeface="Times New Roman"/>
                <a:ea typeface="Times New Roman"/>
                <a:cs typeface="Times New Roman"/>
                <a:sym typeface="Times New Roman"/>
              </a:rPr>
              <a:t>The optimal type of fertilizer and amount to apply, with the aim of achieving maximum plant nutrition at the lowest economic and environmental cost </a:t>
            </a:r>
          </a:p>
          <a:p>
            <a:pPr algn="just">
              <a:lnSpc>
                <a:spcPts val="4480"/>
              </a:lnSpc>
              <a:spcBef>
                <a:spcPct val="0"/>
              </a:spcBef>
            </a:pPr>
          </a:p>
        </p:txBody>
      </p:sp>
      <p:sp>
        <p:nvSpPr>
          <p:cNvPr name="TextBox 5" id="5"/>
          <p:cNvSpPr txBox="true"/>
          <p:nvPr/>
        </p:nvSpPr>
        <p:spPr>
          <a:xfrm rot="0">
            <a:off x="1028700" y="6967855"/>
            <a:ext cx="8524057" cy="2290445"/>
          </a:xfrm>
          <a:prstGeom prst="rect">
            <a:avLst/>
          </a:prstGeom>
        </p:spPr>
        <p:txBody>
          <a:bodyPr anchor="t" rtlCol="false" tIns="0" lIns="0" bIns="0" rIns="0">
            <a:spAutoFit/>
          </a:bodyPr>
          <a:lstStyle/>
          <a:p>
            <a:pPr algn="just" marL="690881" indent="-345440" lvl="1">
              <a:lnSpc>
                <a:spcPts val="4480"/>
              </a:lnSpc>
              <a:spcBef>
                <a:spcPct val="0"/>
              </a:spcBef>
              <a:buFont typeface="Arial"/>
              <a:buChar char="•"/>
            </a:pPr>
            <a:r>
              <a:rPr lang="en-US" sz="3200">
                <a:solidFill>
                  <a:srgbClr val="000000"/>
                </a:solidFill>
                <a:latin typeface="Times New Roman"/>
                <a:ea typeface="Times New Roman"/>
                <a:cs typeface="Times New Roman"/>
                <a:sym typeface="Times New Roman"/>
              </a:rPr>
              <a:t>Sets More Cr</a:t>
            </a:r>
            <a:r>
              <a:rPr lang="en-US" sz="3200">
                <a:solidFill>
                  <a:srgbClr val="000000"/>
                </a:solidFill>
                <a:latin typeface="Times New Roman"/>
                <a:ea typeface="Times New Roman"/>
                <a:cs typeface="Times New Roman"/>
                <a:sym typeface="Times New Roman"/>
              </a:rPr>
              <a:t>ops and illnesses</a:t>
            </a:r>
          </a:p>
          <a:p>
            <a:pPr algn="just" marL="690881" indent="-345440" lvl="1">
              <a:lnSpc>
                <a:spcPts val="4480"/>
              </a:lnSpc>
              <a:spcBef>
                <a:spcPct val="0"/>
              </a:spcBef>
              <a:buFont typeface="Arial"/>
              <a:buChar char="•"/>
            </a:pPr>
            <a:r>
              <a:rPr lang="en-US" sz="3200">
                <a:solidFill>
                  <a:srgbClr val="000000"/>
                </a:solidFill>
                <a:latin typeface="Times New Roman"/>
                <a:ea typeface="Times New Roman"/>
                <a:cs typeface="Times New Roman"/>
                <a:sym typeface="Times New Roman"/>
              </a:rPr>
              <a:t>Us</a:t>
            </a:r>
            <a:r>
              <a:rPr lang="en-US" sz="3200">
                <a:solidFill>
                  <a:srgbClr val="000000"/>
                </a:solidFill>
                <a:latin typeface="Times New Roman"/>
                <a:ea typeface="Times New Roman"/>
                <a:cs typeface="Times New Roman"/>
                <a:sym typeface="Times New Roman"/>
              </a:rPr>
              <a:t>er Feedback Mechanisms</a:t>
            </a:r>
          </a:p>
          <a:p>
            <a:pPr algn="just" marL="690881" indent="-345440" lvl="1">
              <a:lnSpc>
                <a:spcPts val="4480"/>
              </a:lnSpc>
              <a:spcBef>
                <a:spcPct val="0"/>
              </a:spcBef>
              <a:buFont typeface="Arial"/>
              <a:buChar char="•"/>
            </a:pPr>
            <a:r>
              <a:rPr lang="en-US" sz="3200">
                <a:solidFill>
                  <a:srgbClr val="000000"/>
                </a:solidFill>
                <a:latin typeface="Times New Roman"/>
                <a:ea typeface="Times New Roman"/>
                <a:cs typeface="Times New Roman"/>
                <a:sym typeface="Times New Roman"/>
              </a:rPr>
              <a:t>Soil Sensor Integration</a:t>
            </a:r>
          </a:p>
          <a:p>
            <a:pPr algn="just">
              <a:lnSpc>
                <a:spcPts val="4480"/>
              </a:lnSpc>
              <a:spcBef>
                <a:spcPct val="0"/>
              </a:spcBef>
            </a:pPr>
          </a:p>
        </p:txBody>
      </p:sp>
      <p:sp>
        <p:nvSpPr>
          <p:cNvPr name="TextBox 6" id="6"/>
          <p:cNvSpPr txBox="true"/>
          <p:nvPr/>
        </p:nvSpPr>
        <p:spPr>
          <a:xfrm rot="0">
            <a:off x="1028700" y="5770554"/>
            <a:ext cx="4314802" cy="991870"/>
          </a:xfrm>
          <a:prstGeom prst="rect">
            <a:avLst/>
          </a:prstGeom>
        </p:spPr>
        <p:txBody>
          <a:bodyPr anchor="t" rtlCol="false" tIns="0" lIns="0" bIns="0" rIns="0">
            <a:spAutoFit/>
          </a:bodyPr>
          <a:lstStyle/>
          <a:p>
            <a:pPr algn="ctr">
              <a:lnSpc>
                <a:spcPts val="7279"/>
              </a:lnSpc>
            </a:pPr>
            <a:r>
              <a:rPr lang="en-US" sz="5199" b="true">
                <a:solidFill>
                  <a:srgbClr val="000000"/>
                </a:solidFill>
                <a:latin typeface="Times New Roman Bold"/>
                <a:ea typeface="Times New Roman Bold"/>
                <a:cs typeface="Times New Roman Bold"/>
                <a:sym typeface="Times New Roman Bold"/>
              </a:rPr>
              <a:t>Future Scope</a:t>
            </a:r>
          </a:p>
        </p:txBody>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25</a:t>
            </a:r>
          </a:p>
        </p:txBody>
      </p:sp>
      <p:sp>
        <p:nvSpPr>
          <p:cNvPr name="TextBox 3" id="3"/>
          <p:cNvSpPr txBox="true"/>
          <p:nvPr/>
        </p:nvSpPr>
        <p:spPr>
          <a:xfrm rot="0">
            <a:off x="584041" y="333375"/>
            <a:ext cx="5686359" cy="1152525"/>
          </a:xfrm>
          <a:prstGeom prst="rect">
            <a:avLst/>
          </a:prstGeom>
        </p:spPr>
        <p:txBody>
          <a:bodyPr anchor="t" rtlCol="false" tIns="0" lIns="0" bIns="0" rIns="0">
            <a:spAutoFit/>
          </a:bodyPr>
          <a:lstStyle/>
          <a:p>
            <a:pPr algn="l">
              <a:lnSpc>
                <a:spcPts val="8400"/>
              </a:lnSpc>
              <a:spcBef>
                <a:spcPct val="0"/>
              </a:spcBef>
            </a:pPr>
            <a:r>
              <a:rPr lang="en-US" b="true" sz="6000">
                <a:solidFill>
                  <a:srgbClr val="000000"/>
                </a:solidFill>
                <a:latin typeface="Times New Roman Bold"/>
                <a:ea typeface="Times New Roman Bold"/>
                <a:cs typeface="Times New Roman Bold"/>
                <a:sym typeface="Times New Roman Bold"/>
              </a:rPr>
              <a:t>References</a:t>
            </a:r>
          </a:p>
        </p:txBody>
      </p:sp>
      <p:sp>
        <p:nvSpPr>
          <p:cNvPr name="TextBox 4" id="4"/>
          <p:cNvSpPr txBox="true"/>
          <p:nvPr/>
        </p:nvSpPr>
        <p:spPr>
          <a:xfrm rot="0">
            <a:off x="584041" y="1878140"/>
            <a:ext cx="17030147" cy="7325546"/>
          </a:xfrm>
          <a:prstGeom prst="rect">
            <a:avLst/>
          </a:prstGeom>
        </p:spPr>
        <p:txBody>
          <a:bodyPr anchor="t" rtlCol="false" tIns="0" lIns="0" bIns="0" rIns="0">
            <a:spAutoFit/>
          </a:bodyPr>
          <a:lstStyle/>
          <a:p>
            <a:pPr algn="just">
              <a:lnSpc>
                <a:spcPts val="4474"/>
              </a:lnSpc>
            </a:pPr>
            <a:r>
              <a:rPr lang="en-US" sz="2796">
                <a:solidFill>
                  <a:srgbClr val="000000"/>
                </a:solidFill>
                <a:latin typeface="Times New Roman"/>
                <a:ea typeface="Times New Roman"/>
                <a:cs typeface="Times New Roman"/>
                <a:sym typeface="Times New Roman"/>
              </a:rPr>
              <a:t>[1] Chakraborty, S., &amp; Newton, A. C. (2011). Climate change, plant diseases, and food security: An overview. Plant Pathology, 60(1), 2-14. </a:t>
            </a:r>
            <a:r>
              <a:rPr lang="en-US" sz="2796" u="sng">
                <a:solidFill>
                  <a:srgbClr val="000000"/>
                </a:solidFill>
                <a:latin typeface="Times New Roman"/>
                <a:ea typeface="Times New Roman"/>
                <a:cs typeface="Times New Roman"/>
                <a:sym typeface="Times New Roman"/>
              </a:rPr>
              <a:t>https://doi.org/10.1111/j.1365-3059.2010.02411.x</a:t>
            </a:r>
          </a:p>
          <a:p>
            <a:pPr algn="just">
              <a:lnSpc>
                <a:spcPts val="4474"/>
              </a:lnSpc>
            </a:pPr>
            <a:r>
              <a:rPr lang="en-US" sz="2796">
                <a:solidFill>
                  <a:srgbClr val="000000"/>
                </a:solidFill>
                <a:latin typeface="Times New Roman"/>
                <a:ea typeface="Times New Roman"/>
                <a:cs typeface="Times New Roman"/>
                <a:sym typeface="Times New Roman"/>
              </a:rPr>
              <a:t>[2] Fuentes, A., Yoon, S., Kim, S. C., &amp; Park, D. S. (2018). A robust deep-learning-based detector for real-time tomato plant diseases and pests recognition. Sensors, 18(12), 4133. </a:t>
            </a:r>
            <a:r>
              <a:rPr lang="en-US" sz="2796" u="sng">
                <a:solidFill>
                  <a:srgbClr val="000000"/>
                </a:solidFill>
                <a:latin typeface="Times New Roman"/>
                <a:ea typeface="Times New Roman"/>
                <a:cs typeface="Times New Roman"/>
                <a:sym typeface="Times New Roman"/>
              </a:rPr>
              <a:t>https://doi.org/10.3390/s18124133</a:t>
            </a:r>
          </a:p>
          <a:p>
            <a:pPr algn="just">
              <a:lnSpc>
                <a:spcPts val="4474"/>
              </a:lnSpc>
            </a:pPr>
            <a:r>
              <a:rPr lang="en-US" sz="2796">
                <a:solidFill>
                  <a:srgbClr val="000000"/>
                </a:solidFill>
                <a:latin typeface="Times New Roman"/>
                <a:ea typeface="Times New Roman"/>
                <a:cs typeface="Times New Roman"/>
                <a:sym typeface="Times New Roman"/>
              </a:rPr>
              <a:t>[3] Mohanty, S. P., Hughes, D. P., &amp; Salathé, M. (2016). Using deep learning for image-based plant disease detection. Frontiers in Plant Science, 7, 1419. </a:t>
            </a:r>
            <a:r>
              <a:rPr lang="en-US" sz="2796" u="sng">
                <a:solidFill>
                  <a:srgbClr val="000000"/>
                </a:solidFill>
                <a:latin typeface="Times New Roman"/>
                <a:ea typeface="Times New Roman"/>
                <a:cs typeface="Times New Roman"/>
                <a:sym typeface="Times New Roman"/>
              </a:rPr>
              <a:t>https://doi.org/10.3389/fpls.2016.01419</a:t>
            </a:r>
          </a:p>
          <a:p>
            <a:pPr algn="just">
              <a:lnSpc>
                <a:spcPts val="4474"/>
              </a:lnSpc>
            </a:pPr>
            <a:r>
              <a:rPr lang="en-US" sz="2796">
                <a:solidFill>
                  <a:srgbClr val="000000"/>
                </a:solidFill>
                <a:latin typeface="Times New Roman"/>
                <a:ea typeface="Times New Roman"/>
                <a:cs typeface="Times New Roman"/>
                <a:sym typeface="Times New Roman"/>
              </a:rPr>
              <a:t>[4] Ramcharan, A., Baranowski, K., McCloskey, P., Ahmed, B., Legg, J., &amp; Hughes, D. P. (2019). A mobile-based deep learning model for cassava disease diagnosis. Frontiers in Plant Science, 10, 272. </a:t>
            </a:r>
            <a:r>
              <a:rPr lang="en-US" sz="2796" u="sng">
                <a:solidFill>
                  <a:srgbClr val="000000"/>
                </a:solidFill>
                <a:latin typeface="Times New Roman"/>
                <a:ea typeface="Times New Roman"/>
                <a:cs typeface="Times New Roman"/>
                <a:sym typeface="Times New Roman"/>
              </a:rPr>
              <a:t>https://doi.org/10.3389/fpls.2019.00272</a:t>
            </a:r>
          </a:p>
          <a:p>
            <a:pPr algn="just">
              <a:lnSpc>
                <a:spcPts val="4474"/>
              </a:lnSpc>
            </a:pPr>
            <a:r>
              <a:rPr lang="en-US" sz="2796">
                <a:solidFill>
                  <a:srgbClr val="000000"/>
                </a:solidFill>
                <a:latin typeface="Times New Roman"/>
                <a:ea typeface="Times New Roman"/>
                <a:cs typeface="Times New Roman"/>
                <a:sym typeface="Times New Roman"/>
              </a:rPr>
              <a:t>[5] Sladojevic, S., Arsenovic, M., Anderla, A., Culibrk, D., &amp; Stefanovic, D. (2016). Deep neural networks-based recognition of plant diseases by leaf image classification. Computational Intelligence and Neuroscience, 2016, 3289801. </a:t>
            </a:r>
            <a:r>
              <a:rPr lang="en-US" sz="2796" u="sng">
                <a:solidFill>
                  <a:srgbClr val="000000"/>
                </a:solidFill>
                <a:latin typeface="Times New Roman"/>
                <a:ea typeface="Times New Roman"/>
                <a:cs typeface="Times New Roman"/>
                <a:sym typeface="Times New Roman"/>
              </a:rPr>
              <a:t>https://doi.org/10.1155/2016/3289801</a:t>
            </a:r>
          </a:p>
          <a:p>
            <a:pPr algn="just">
              <a:lnSpc>
                <a:spcPts val="4474"/>
              </a:lnSpc>
            </a:pP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26</a:t>
            </a:r>
          </a:p>
        </p:txBody>
      </p:sp>
      <p:sp>
        <p:nvSpPr>
          <p:cNvPr name="TextBox 3" id="3"/>
          <p:cNvSpPr txBox="true"/>
          <p:nvPr/>
        </p:nvSpPr>
        <p:spPr>
          <a:xfrm rot="0">
            <a:off x="584041" y="1878140"/>
            <a:ext cx="17030147" cy="7887521"/>
          </a:xfrm>
          <a:prstGeom prst="rect">
            <a:avLst/>
          </a:prstGeom>
        </p:spPr>
        <p:txBody>
          <a:bodyPr anchor="t" rtlCol="false" tIns="0" lIns="0" bIns="0" rIns="0">
            <a:spAutoFit/>
          </a:bodyPr>
          <a:lstStyle/>
          <a:p>
            <a:pPr algn="just">
              <a:lnSpc>
                <a:spcPts val="4474"/>
              </a:lnSpc>
            </a:pPr>
            <a:r>
              <a:rPr lang="en-US" sz="2796">
                <a:solidFill>
                  <a:srgbClr val="000000"/>
                </a:solidFill>
                <a:latin typeface="Times New Roman"/>
                <a:ea typeface="Times New Roman"/>
                <a:cs typeface="Times New Roman"/>
                <a:sym typeface="Times New Roman"/>
              </a:rPr>
              <a:t>[6] Too, E. C., Yujian, L., Njuki, S., &amp; Yingchun, L. (2019). A comparative study of fine-tuning deep learning models for plant disease identification. Computers and Electronics in Agriculture, 161, 272-279. </a:t>
            </a:r>
            <a:r>
              <a:rPr lang="en-US" sz="2796" u="sng">
                <a:solidFill>
                  <a:srgbClr val="000000"/>
                </a:solidFill>
                <a:latin typeface="Times New Roman"/>
                <a:ea typeface="Times New Roman"/>
                <a:cs typeface="Times New Roman"/>
                <a:sym typeface="Times New Roman"/>
              </a:rPr>
              <a:t>https://doi.org/10.1016/j.compag.2018.03.032</a:t>
            </a:r>
          </a:p>
          <a:p>
            <a:pPr algn="just">
              <a:lnSpc>
                <a:spcPts val="4474"/>
              </a:lnSpc>
            </a:pPr>
            <a:r>
              <a:rPr lang="en-US" sz="2796">
                <a:solidFill>
                  <a:srgbClr val="000000"/>
                </a:solidFill>
                <a:latin typeface="Times New Roman"/>
                <a:ea typeface="Times New Roman"/>
                <a:cs typeface="Times New Roman"/>
                <a:sym typeface="Times New Roman"/>
              </a:rPr>
              <a:t>[7] Zhang, S., Huang, W., &amp; Zhang, C. (2020). Plant disease recognition based on image processing and deep learning. Computers and Electronics in Agriculture, 165, 104943. </a:t>
            </a:r>
            <a:r>
              <a:rPr lang="en-US" sz="2796" u="sng">
                <a:solidFill>
                  <a:srgbClr val="000000"/>
                </a:solidFill>
                <a:latin typeface="Times New Roman"/>
                <a:ea typeface="Times New Roman"/>
                <a:cs typeface="Times New Roman"/>
                <a:sym typeface="Times New Roman"/>
              </a:rPr>
              <a:t>https://doi.org/10.1016/j.compag.2019.104943</a:t>
            </a:r>
          </a:p>
          <a:p>
            <a:pPr algn="just">
              <a:lnSpc>
                <a:spcPts val="4474"/>
              </a:lnSpc>
            </a:pPr>
            <a:r>
              <a:rPr lang="en-US" sz="2796">
                <a:solidFill>
                  <a:srgbClr val="000000"/>
                </a:solidFill>
                <a:latin typeface="Times New Roman"/>
                <a:ea typeface="Times New Roman"/>
                <a:cs typeface="Times New Roman"/>
                <a:sym typeface="Times New Roman"/>
              </a:rPr>
              <a:t>[8] David, K., &amp; Misra, B. B. (2021). Optimizing deep learning models for on-device plant disease detection. AI in Agriculture, 1(1), 35-45. </a:t>
            </a:r>
            <a:r>
              <a:rPr lang="en-US" sz="2796" u="sng">
                <a:solidFill>
                  <a:srgbClr val="000000"/>
                </a:solidFill>
                <a:latin typeface="Times New Roman"/>
                <a:ea typeface="Times New Roman"/>
                <a:cs typeface="Times New Roman"/>
                <a:sym typeface="Times New Roman"/>
              </a:rPr>
              <a:t>https://doi.org/10.1016/j.aiag.2021.07.001</a:t>
            </a:r>
          </a:p>
          <a:p>
            <a:pPr algn="just">
              <a:lnSpc>
                <a:spcPts val="4474"/>
              </a:lnSpc>
            </a:pPr>
            <a:r>
              <a:rPr lang="en-US" sz="2796">
                <a:solidFill>
                  <a:srgbClr val="000000"/>
                </a:solidFill>
                <a:latin typeface="Times New Roman"/>
                <a:ea typeface="Times New Roman"/>
                <a:cs typeface="Times New Roman"/>
                <a:sym typeface="Times New Roman"/>
              </a:rPr>
              <a:t>[9] Ma, J., Du, K., Zhang, L., Zheng, F., Chu, J., &amp; Sun, Z. (2021). A lightweight convolutional neural network for on-device plant disease diagnosis. Computers and Electronics in Agriculture, 180, 105855. </a:t>
            </a:r>
            <a:r>
              <a:rPr lang="en-US" sz="2796" u="sng">
                <a:solidFill>
                  <a:srgbClr val="000000"/>
                </a:solidFill>
                <a:latin typeface="Times New Roman"/>
                <a:ea typeface="Times New Roman"/>
                <a:cs typeface="Times New Roman"/>
                <a:sym typeface="Times New Roman"/>
              </a:rPr>
              <a:t>https://doi.org/10.1016/j.compag.2020.105855</a:t>
            </a:r>
          </a:p>
          <a:p>
            <a:pPr algn="just">
              <a:lnSpc>
                <a:spcPts val="4474"/>
              </a:lnSpc>
            </a:pPr>
            <a:r>
              <a:rPr lang="en-US" sz="2796">
                <a:solidFill>
                  <a:srgbClr val="000000"/>
                </a:solidFill>
                <a:latin typeface="Times New Roman"/>
                <a:ea typeface="Times New Roman"/>
                <a:cs typeface="Times New Roman"/>
                <a:sym typeface="Times New Roman"/>
              </a:rPr>
              <a:t>[10] Amara, J., Bouaziz, B., &amp; Algergawy, A. (2017). A deep learning-based approach for banana leaf disease classification. Proceedings of the IEEE Conference on Computer Vision and Pattern Recognition (CVPR) Workshops, 2017, 1-5.</a:t>
            </a:r>
          </a:p>
          <a:p>
            <a:pPr algn="just">
              <a:lnSpc>
                <a:spcPts val="4474"/>
              </a:lnSpc>
            </a:pPr>
          </a:p>
        </p:txBody>
      </p:sp>
      <p:sp>
        <p:nvSpPr>
          <p:cNvPr name="TextBox 4" id="4"/>
          <p:cNvSpPr txBox="true"/>
          <p:nvPr/>
        </p:nvSpPr>
        <p:spPr>
          <a:xfrm rot="0">
            <a:off x="488440" y="333375"/>
            <a:ext cx="5167163" cy="1152525"/>
          </a:xfrm>
          <a:prstGeom prst="rect">
            <a:avLst/>
          </a:prstGeom>
        </p:spPr>
        <p:txBody>
          <a:bodyPr anchor="t" rtlCol="false" tIns="0" lIns="0" bIns="0" rIns="0">
            <a:spAutoFit/>
          </a:bodyPr>
          <a:lstStyle/>
          <a:p>
            <a:pPr algn="l">
              <a:lnSpc>
                <a:spcPts val="8400"/>
              </a:lnSpc>
              <a:spcBef>
                <a:spcPct val="0"/>
              </a:spcBef>
            </a:pPr>
            <a:r>
              <a:rPr lang="en-US" b="true" sz="6000">
                <a:solidFill>
                  <a:srgbClr val="000000"/>
                </a:solidFill>
                <a:latin typeface="Times New Roman Bold"/>
                <a:ea typeface="Times New Roman Bold"/>
                <a:cs typeface="Times New Roman Bold"/>
                <a:sym typeface="Times New Roman Bold"/>
              </a:rPr>
              <a:t>Cont...</a:t>
            </a: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591467" y="4221163"/>
            <a:ext cx="7105067" cy="1530349"/>
          </a:xfrm>
          <a:prstGeom prst="rect">
            <a:avLst/>
          </a:prstGeom>
        </p:spPr>
        <p:txBody>
          <a:bodyPr anchor="t" rtlCol="false" tIns="0" lIns="0" bIns="0" rIns="0">
            <a:spAutoFit/>
          </a:bodyPr>
          <a:lstStyle/>
          <a:p>
            <a:pPr algn="ctr">
              <a:lnSpc>
                <a:spcPts val="11200"/>
              </a:lnSpc>
              <a:spcBef>
                <a:spcPct val="0"/>
              </a:spcBef>
            </a:pPr>
            <a:r>
              <a:rPr lang="en-US" sz="8000">
                <a:solidFill>
                  <a:srgbClr val="000000"/>
                </a:solidFill>
                <a:latin typeface="Times New Roman"/>
                <a:ea typeface="Times New Roman"/>
                <a:cs typeface="Times New Roman"/>
                <a:sym typeface="Times New Roman"/>
              </a:rPr>
              <a:t>Thank You!!</a:t>
            </a:r>
          </a:p>
        </p:txBody>
      </p:sp>
      <p:sp>
        <p:nvSpPr>
          <p:cNvPr name="TextBox 3" id="3"/>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27</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01658"/>
            <a:ext cx="4941343" cy="1152525"/>
          </a:xfrm>
          <a:prstGeom prst="rect">
            <a:avLst/>
          </a:prstGeom>
        </p:spPr>
        <p:txBody>
          <a:bodyPr anchor="t" rtlCol="false" tIns="0" lIns="0" bIns="0" rIns="0">
            <a:spAutoFit/>
          </a:bodyPr>
          <a:lstStyle/>
          <a:p>
            <a:pPr algn="l">
              <a:lnSpc>
                <a:spcPts val="8400"/>
              </a:lnSpc>
              <a:spcBef>
                <a:spcPct val="0"/>
              </a:spcBef>
            </a:pPr>
            <a:r>
              <a:rPr lang="en-US" b="true" sz="6000">
                <a:solidFill>
                  <a:srgbClr val="000000"/>
                </a:solidFill>
                <a:latin typeface="Times New Roman Bold"/>
                <a:ea typeface="Times New Roman Bold"/>
                <a:cs typeface="Times New Roman Bold"/>
                <a:sym typeface="Times New Roman Bold"/>
              </a:rPr>
              <a:t>Introduction</a:t>
            </a:r>
          </a:p>
        </p:txBody>
      </p:sp>
      <p:sp>
        <p:nvSpPr>
          <p:cNvPr name="TextBox 3" id="3"/>
          <p:cNvSpPr txBox="true"/>
          <p:nvPr/>
        </p:nvSpPr>
        <p:spPr>
          <a:xfrm rot="0">
            <a:off x="1028700" y="2053871"/>
            <a:ext cx="16230600" cy="7123812"/>
          </a:xfrm>
          <a:prstGeom prst="rect">
            <a:avLst/>
          </a:prstGeom>
        </p:spPr>
        <p:txBody>
          <a:bodyPr anchor="t" rtlCol="false" tIns="0" lIns="0" bIns="0" rIns="0">
            <a:spAutoFit/>
          </a:bodyPr>
          <a:lstStyle/>
          <a:p>
            <a:pPr algn="just" marL="690879" indent="-345439" lvl="1">
              <a:lnSpc>
                <a:spcPts val="7071"/>
              </a:lnSpc>
              <a:buFont typeface="Arial"/>
              <a:buChar char="•"/>
            </a:pPr>
            <a:r>
              <a:rPr lang="en-US" sz="3199">
                <a:solidFill>
                  <a:srgbClr val="000000"/>
                </a:solidFill>
                <a:latin typeface="Times New Roman"/>
                <a:ea typeface="Times New Roman"/>
                <a:cs typeface="Times New Roman"/>
                <a:sym typeface="Times New Roman"/>
              </a:rPr>
              <a:t>Crop diseases significantly impact yields, quality, and food security.</a:t>
            </a:r>
          </a:p>
          <a:p>
            <a:pPr algn="just" marL="690879" indent="-345439" lvl="1">
              <a:lnSpc>
                <a:spcPts val="7071"/>
              </a:lnSpc>
              <a:buFont typeface="Arial"/>
              <a:buChar char="•"/>
            </a:pPr>
            <a:r>
              <a:rPr lang="en-US" sz="3199">
                <a:solidFill>
                  <a:srgbClr val="000000"/>
                </a:solidFill>
                <a:latin typeface="Times New Roman"/>
                <a:ea typeface="Times New Roman"/>
                <a:cs typeface="Times New Roman"/>
                <a:sym typeface="Times New Roman"/>
              </a:rPr>
              <a:t>Key crops like corn, tomatoes, and peppers are highly vulnerable to diseases (tomato leaf curl virus, pepper blight).</a:t>
            </a:r>
          </a:p>
          <a:p>
            <a:pPr algn="just" marL="690879" indent="-345439" lvl="1">
              <a:lnSpc>
                <a:spcPts val="7071"/>
              </a:lnSpc>
              <a:buFont typeface="Arial"/>
              <a:buChar char="•"/>
            </a:pPr>
            <a:r>
              <a:rPr lang="en-US" sz="3199">
                <a:solidFill>
                  <a:srgbClr val="000000"/>
                </a:solidFill>
                <a:latin typeface="Times New Roman"/>
                <a:ea typeface="Times New Roman"/>
                <a:cs typeface="Times New Roman"/>
                <a:sym typeface="Times New Roman"/>
              </a:rPr>
              <a:t>Traditional detection methods are time-consuming and prone to errors.</a:t>
            </a:r>
          </a:p>
          <a:p>
            <a:pPr algn="just" marL="690879" indent="-345439" lvl="1">
              <a:lnSpc>
                <a:spcPts val="7071"/>
              </a:lnSpc>
              <a:buFont typeface="Arial"/>
              <a:buChar char="•"/>
            </a:pPr>
            <a:r>
              <a:rPr lang="en-US" sz="3199">
                <a:solidFill>
                  <a:srgbClr val="000000"/>
                </a:solidFill>
                <a:latin typeface="Times New Roman"/>
                <a:ea typeface="Times New Roman"/>
                <a:cs typeface="Times New Roman"/>
                <a:sym typeface="Times New Roman"/>
              </a:rPr>
              <a:t>Proper use of fertilizers and the right crop to grow according to the soil conditions.</a:t>
            </a:r>
          </a:p>
          <a:p>
            <a:pPr algn="just" marL="690879" indent="-345439" lvl="1">
              <a:lnSpc>
                <a:spcPts val="7071"/>
              </a:lnSpc>
              <a:buFont typeface="Arial"/>
              <a:buChar char="•"/>
            </a:pPr>
            <a:r>
              <a:rPr lang="en-US" sz="3199">
                <a:solidFill>
                  <a:srgbClr val="000000"/>
                </a:solidFill>
                <a:latin typeface="Times New Roman"/>
                <a:ea typeface="Times New Roman"/>
                <a:cs typeface="Times New Roman"/>
                <a:sym typeface="Times New Roman"/>
              </a:rPr>
              <a:t>Machine learning, especially CNNs, enables automated and accurate disease detection.</a:t>
            </a:r>
          </a:p>
          <a:p>
            <a:pPr algn="just" marL="690879" indent="-345439" lvl="1">
              <a:lnSpc>
                <a:spcPts val="7071"/>
              </a:lnSpc>
              <a:buFont typeface="Arial"/>
              <a:buChar char="•"/>
            </a:pPr>
            <a:r>
              <a:rPr lang="en-US" sz="3199">
                <a:solidFill>
                  <a:srgbClr val="000000"/>
                </a:solidFill>
                <a:latin typeface="Times New Roman"/>
                <a:ea typeface="Times New Roman"/>
                <a:cs typeface="Times New Roman"/>
                <a:sym typeface="Times New Roman"/>
              </a:rPr>
              <a:t>Focus on creating accessible tools, such as mobile apps or websites, to empower farmers.</a:t>
            </a:r>
          </a:p>
          <a:p>
            <a:pPr algn="just">
              <a:lnSpc>
                <a:spcPts val="7071"/>
              </a:lnSpc>
            </a:pPr>
          </a:p>
        </p:txBody>
      </p:sp>
      <p:sp>
        <p:nvSpPr>
          <p:cNvPr name="TextBox 4" id="4"/>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3</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90575"/>
            <a:ext cx="6139836" cy="1152525"/>
          </a:xfrm>
          <a:prstGeom prst="rect">
            <a:avLst/>
          </a:prstGeom>
        </p:spPr>
        <p:txBody>
          <a:bodyPr anchor="t" rtlCol="false" tIns="0" lIns="0" bIns="0" rIns="0">
            <a:spAutoFit/>
          </a:bodyPr>
          <a:lstStyle/>
          <a:p>
            <a:pPr algn="l">
              <a:lnSpc>
                <a:spcPts val="8400"/>
              </a:lnSpc>
              <a:spcBef>
                <a:spcPct val="0"/>
              </a:spcBef>
            </a:pPr>
            <a:r>
              <a:rPr lang="en-US" b="true" sz="6000">
                <a:solidFill>
                  <a:srgbClr val="000000"/>
                </a:solidFill>
                <a:latin typeface="Times New Roman Bold"/>
                <a:ea typeface="Times New Roman Bold"/>
                <a:cs typeface="Times New Roman Bold"/>
                <a:sym typeface="Times New Roman Bold"/>
              </a:rPr>
              <a:t>Motivation</a:t>
            </a:r>
          </a:p>
        </p:txBody>
      </p:sp>
      <p:sp>
        <p:nvSpPr>
          <p:cNvPr name="TextBox 3" id="3"/>
          <p:cNvSpPr txBox="true"/>
          <p:nvPr/>
        </p:nvSpPr>
        <p:spPr>
          <a:xfrm rot="0">
            <a:off x="1028700" y="2097271"/>
            <a:ext cx="15582900" cy="2575179"/>
          </a:xfrm>
          <a:prstGeom prst="rect">
            <a:avLst/>
          </a:prstGeom>
        </p:spPr>
        <p:txBody>
          <a:bodyPr anchor="t" rtlCol="false" tIns="0" lIns="0" bIns="0" rIns="0">
            <a:spAutoFit/>
          </a:bodyPr>
          <a:lstStyle/>
          <a:p>
            <a:pPr algn="just">
              <a:lnSpc>
                <a:spcPts val="5088"/>
              </a:lnSpc>
            </a:pPr>
            <a:r>
              <a:rPr lang="en-US" sz="3200">
                <a:solidFill>
                  <a:srgbClr val="000000"/>
                </a:solidFill>
                <a:latin typeface="Times New Roman"/>
                <a:ea typeface="Times New Roman"/>
                <a:cs typeface="Times New Roman"/>
                <a:sym typeface="Times New Roman"/>
              </a:rPr>
              <a:t>Minimize crop losses and waste of resources by equipping farmers with user-friendly ML tools for crop disease identification, crop selection, and fertilizer recommendation. To make agriculture smarter and sustainable by offering one-stop-shop solutions for decision-making on crop health, compatibility, and nutrition.</a:t>
            </a:r>
          </a:p>
        </p:txBody>
      </p:sp>
      <p:sp>
        <p:nvSpPr>
          <p:cNvPr name="TextBox 4" id="4"/>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4</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90575"/>
            <a:ext cx="4816025" cy="1152525"/>
          </a:xfrm>
          <a:prstGeom prst="rect">
            <a:avLst/>
          </a:prstGeom>
        </p:spPr>
        <p:txBody>
          <a:bodyPr anchor="t" rtlCol="false" tIns="0" lIns="0" bIns="0" rIns="0">
            <a:spAutoFit/>
          </a:bodyPr>
          <a:lstStyle/>
          <a:p>
            <a:pPr algn="l">
              <a:lnSpc>
                <a:spcPts val="8400"/>
              </a:lnSpc>
              <a:spcBef>
                <a:spcPct val="0"/>
              </a:spcBef>
            </a:pPr>
            <a:r>
              <a:rPr lang="en-US" b="true" sz="6000">
                <a:solidFill>
                  <a:srgbClr val="000000"/>
                </a:solidFill>
                <a:latin typeface="Times New Roman Bold"/>
                <a:ea typeface="Times New Roman Bold"/>
                <a:cs typeface="Times New Roman Bold"/>
                <a:sym typeface="Times New Roman Bold"/>
              </a:rPr>
              <a:t>Objective</a:t>
            </a:r>
          </a:p>
        </p:txBody>
      </p:sp>
      <p:sp>
        <p:nvSpPr>
          <p:cNvPr name="TextBox 3" id="3"/>
          <p:cNvSpPr txBox="true"/>
          <p:nvPr/>
        </p:nvSpPr>
        <p:spPr>
          <a:xfrm rot="0">
            <a:off x="1028700" y="3322066"/>
            <a:ext cx="15380988" cy="5936234"/>
          </a:xfrm>
          <a:prstGeom prst="rect">
            <a:avLst/>
          </a:prstGeom>
        </p:spPr>
        <p:txBody>
          <a:bodyPr anchor="t" rtlCol="false" tIns="0" lIns="0" bIns="0" rIns="0">
            <a:spAutoFit/>
          </a:bodyPr>
          <a:lstStyle/>
          <a:p>
            <a:pPr algn="just">
              <a:lnSpc>
                <a:spcPts val="5248"/>
              </a:lnSpc>
            </a:pPr>
          </a:p>
          <a:p>
            <a:pPr algn="just" marL="690881" indent="-345440" lvl="1">
              <a:lnSpc>
                <a:spcPts val="5248"/>
              </a:lnSpc>
              <a:buAutoNum type="arabicPeriod" startAt="1"/>
            </a:pPr>
            <a:r>
              <a:rPr lang="en-US" b="true" sz="3200">
                <a:solidFill>
                  <a:srgbClr val="000000"/>
                </a:solidFill>
                <a:latin typeface="Times New Roman Bold"/>
                <a:ea typeface="Times New Roman Bold"/>
                <a:cs typeface="Times New Roman Bold"/>
                <a:sym typeface="Times New Roman Bold"/>
              </a:rPr>
              <a:t>Accurately detect multiple diseases:</a:t>
            </a:r>
            <a:r>
              <a:rPr lang="en-US" sz="3200">
                <a:solidFill>
                  <a:srgbClr val="000000"/>
                </a:solidFill>
                <a:latin typeface="Times New Roman"/>
                <a:ea typeface="Times New Roman"/>
                <a:cs typeface="Times New Roman"/>
                <a:sym typeface="Times New Roman"/>
              </a:rPr>
              <a:t> Predict all diseases present in images of corn, pepper, and tomato crops.</a:t>
            </a:r>
          </a:p>
          <a:p>
            <a:pPr algn="just" marL="690881" indent="-345440" lvl="1">
              <a:lnSpc>
                <a:spcPts val="5248"/>
              </a:lnSpc>
              <a:buAutoNum type="arabicPeriod" startAt="1"/>
            </a:pPr>
            <a:r>
              <a:rPr lang="en-US" b="true" sz="3200">
                <a:solidFill>
                  <a:srgbClr val="000000"/>
                </a:solidFill>
                <a:latin typeface="Times New Roman Bold"/>
                <a:ea typeface="Times New Roman Bold"/>
                <a:cs typeface="Times New Roman Bold"/>
                <a:sym typeface="Times New Roman Bold"/>
              </a:rPr>
              <a:t>Create Smart Crop Suggestion</a:t>
            </a:r>
            <a:r>
              <a:rPr lang="en-US" b="true" sz="3200">
                <a:solidFill>
                  <a:srgbClr val="000000"/>
                </a:solidFill>
                <a:latin typeface="Times New Roman Bold"/>
                <a:ea typeface="Times New Roman Bold"/>
                <a:cs typeface="Times New Roman Bold"/>
                <a:sym typeface="Times New Roman Bold"/>
              </a:rPr>
              <a:t>:</a:t>
            </a:r>
            <a:r>
              <a:rPr lang="en-US" sz="3200">
                <a:solidFill>
                  <a:srgbClr val="000000"/>
                </a:solidFill>
                <a:latin typeface="Times New Roman"/>
                <a:ea typeface="Times New Roman"/>
                <a:cs typeface="Times New Roman"/>
                <a:sym typeface="Times New Roman"/>
              </a:rPr>
              <a:t> Create a system to recommend appropriate crops with soil information.</a:t>
            </a:r>
          </a:p>
          <a:p>
            <a:pPr algn="just" marL="690881" indent="-345440" lvl="1">
              <a:lnSpc>
                <a:spcPts val="5248"/>
              </a:lnSpc>
              <a:buAutoNum type="arabicPeriod" startAt="1"/>
            </a:pPr>
            <a:r>
              <a:rPr lang="en-US" b="true" sz="3200">
                <a:solidFill>
                  <a:srgbClr val="000000"/>
                </a:solidFill>
                <a:latin typeface="Times New Roman Bold"/>
                <a:ea typeface="Times New Roman Bold"/>
                <a:cs typeface="Times New Roman Bold"/>
                <a:sym typeface="Times New Roman Bold"/>
              </a:rPr>
              <a:t>Creat</a:t>
            </a:r>
            <a:r>
              <a:rPr lang="en-US" b="true" sz="3200">
                <a:solidFill>
                  <a:srgbClr val="000000"/>
                </a:solidFill>
                <a:latin typeface="Times New Roman Bold"/>
                <a:ea typeface="Times New Roman Bold"/>
                <a:cs typeface="Times New Roman Bold"/>
                <a:sym typeface="Times New Roman Bold"/>
              </a:rPr>
              <a:t>e Accurate Fertilizer Guidance: </a:t>
            </a:r>
            <a:r>
              <a:rPr lang="en-US" sz="3200">
                <a:solidFill>
                  <a:srgbClr val="000000"/>
                </a:solidFill>
                <a:latin typeface="Times New Roman"/>
                <a:ea typeface="Times New Roman"/>
                <a:cs typeface="Times New Roman"/>
                <a:sym typeface="Times New Roman"/>
              </a:rPr>
              <a:t>Create a utility that will provide appropriate fertilizers and amounts for specific crops and soil types.</a:t>
            </a:r>
          </a:p>
          <a:p>
            <a:pPr algn="just" marL="690881" indent="-345440" lvl="1">
              <a:lnSpc>
                <a:spcPts val="5248"/>
              </a:lnSpc>
              <a:buAutoNum type="arabicPeriod" startAt="1"/>
            </a:pPr>
            <a:r>
              <a:rPr lang="en-US" b="true" sz="3200">
                <a:solidFill>
                  <a:srgbClr val="000000"/>
                </a:solidFill>
                <a:latin typeface="Times New Roman Bold"/>
                <a:ea typeface="Times New Roman Bold"/>
                <a:cs typeface="Times New Roman Bold"/>
                <a:sym typeface="Times New Roman Bold"/>
              </a:rPr>
              <a:t>Integrate into Simple Web App: </a:t>
            </a:r>
            <a:r>
              <a:rPr lang="en-US" sz="3200">
                <a:solidFill>
                  <a:srgbClr val="000000"/>
                </a:solidFill>
                <a:latin typeface="Times New Roman"/>
                <a:ea typeface="Times New Roman"/>
                <a:cs typeface="Times New Roman"/>
                <a:sym typeface="Times New Roman"/>
              </a:rPr>
              <a:t>Embed all functionality in an easy-to-use web application for farmers/users.</a:t>
            </a:r>
          </a:p>
        </p:txBody>
      </p:sp>
      <p:sp>
        <p:nvSpPr>
          <p:cNvPr name="TextBox 4" id="4"/>
          <p:cNvSpPr txBox="true"/>
          <p:nvPr/>
        </p:nvSpPr>
        <p:spPr>
          <a:xfrm rot="0">
            <a:off x="1028700" y="2486051"/>
            <a:ext cx="15600864" cy="1389380"/>
          </a:xfrm>
          <a:prstGeom prst="rect">
            <a:avLst/>
          </a:prstGeom>
        </p:spPr>
        <p:txBody>
          <a:bodyPr anchor="t" rtlCol="false" tIns="0" lIns="0" bIns="0" rIns="0">
            <a:spAutoFit/>
          </a:bodyPr>
          <a:lstStyle/>
          <a:p>
            <a:pPr algn="just">
              <a:lnSpc>
                <a:spcPts val="5320"/>
              </a:lnSpc>
              <a:spcBef>
                <a:spcPct val="0"/>
              </a:spcBef>
            </a:pPr>
            <a:r>
              <a:rPr lang="en-US" b="true" sz="3800">
                <a:solidFill>
                  <a:srgbClr val="000000"/>
                </a:solidFill>
                <a:latin typeface="Times New Roman Bold"/>
                <a:ea typeface="Times New Roman Bold"/>
                <a:cs typeface="Times New Roman Bold"/>
                <a:sym typeface="Times New Roman Bold"/>
              </a:rPr>
              <a:t>The primary goal of this initiative is to develop machine learning models that can:</a:t>
            </a:r>
          </a:p>
        </p:txBody>
      </p:sp>
      <p:sp>
        <p:nvSpPr>
          <p:cNvPr name="TextBox 5" id="5"/>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5</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86844" y="1636712"/>
          <a:ext cx="16714313" cy="8071386"/>
        </p:xfrm>
        <a:graphic>
          <a:graphicData uri="http://schemas.openxmlformats.org/drawingml/2006/table">
            <a:tbl>
              <a:tblPr/>
              <a:tblGrid>
                <a:gridCol w="1049371"/>
                <a:gridCol w="2535182"/>
                <a:gridCol w="1454592"/>
                <a:gridCol w="11675168"/>
              </a:tblGrid>
              <a:tr h="1349395">
                <a:tc>
                  <a:txBody>
                    <a:bodyPr anchor="t" rtlCol="false"/>
                    <a:lstStyle/>
                    <a:p>
                      <a:pPr algn="ctr">
                        <a:lnSpc>
                          <a:spcPts val="3499"/>
                        </a:lnSpc>
                        <a:defRPr/>
                      </a:pPr>
                      <a:r>
                        <a:rPr lang="en-US" sz="2499" b="true">
                          <a:solidFill>
                            <a:srgbClr val="000000"/>
                          </a:solidFill>
                          <a:latin typeface="Times New Roman Bold"/>
                          <a:ea typeface="Times New Roman Bold"/>
                          <a:cs typeface="Times New Roman Bold"/>
                          <a:sym typeface="Times New Roman Bold"/>
                        </a:rPr>
                        <a:t>Sl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Bold"/>
                          <a:ea typeface="Times New Roman Bold"/>
                          <a:cs typeface="Times New Roman Bold"/>
                          <a:sym typeface="Times New Roman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Bold"/>
                          <a:ea typeface="Times New Roman Bold"/>
                          <a:cs typeface="Times New Roman Bold"/>
                          <a:sym typeface="Times New Roman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Bold"/>
                          <a:ea typeface="Times New Roman Bold"/>
                          <a:cs typeface="Times New Roman Bold"/>
                          <a:sym typeface="Times New Roman Bold"/>
                        </a:rPr>
                        <a:t>Outcomes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7561">
                <a:tc>
                  <a:txBody>
                    <a:bodyPr anchor="t" rtlCol="false"/>
                    <a:lstStyle/>
                    <a:p>
                      <a:pPr algn="ctr">
                        <a:lnSpc>
                          <a:spcPts val="2800"/>
                        </a:lnSpc>
                        <a:defRPr/>
                      </a:pPr>
                      <a:r>
                        <a:rPr lang="en-US" sz="2000" b="true">
                          <a:solidFill>
                            <a:srgbClr val="000000"/>
                          </a:solidFill>
                          <a:latin typeface="Times New Roman Bold"/>
                          <a:ea typeface="Times New Roman Bold"/>
                          <a:cs typeface="Times New Roman Bold"/>
                          <a:sym typeface="Times New Roman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Chakraborty and Newtonet 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Times New Roman"/>
                          <a:ea typeface="Times New Roman"/>
                          <a:cs typeface="Times New Roman"/>
                          <a:sym typeface="Times New Roman"/>
                        </a:rPr>
                        <a:t>Shifting weather patterns and rising temperatures intensify disease outbreaks, prompting adaptive machine learning models to incorporate climate data for enhanced agricultural disease detection.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7561">
                <a:tc>
                  <a:txBody>
                    <a:bodyPr anchor="t" rtlCol="false"/>
                    <a:lstStyle/>
                    <a:p>
                      <a:pPr algn="ctr">
                        <a:lnSpc>
                          <a:spcPts val="2800"/>
                        </a:lnSpc>
                        <a:defRPr/>
                      </a:pPr>
                      <a:r>
                        <a:rPr lang="en-US" sz="2000" b="true">
                          <a:solidFill>
                            <a:srgbClr val="000000"/>
                          </a:solidFill>
                          <a:latin typeface="Times New Roman Bold"/>
                          <a:ea typeface="Times New Roman Bold"/>
                          <a:cs typeface="Times New Roman Bold"/>
                          <a:sym typeface="Times New Roman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Mohanty et 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Times New Roman"/>
                          <a:ea typeface="Times New Roman"/>
                          <a:cs typeface="Times New Roman"/>
                          <a:sym typeface="Times New Roman"/>
                        </a:rPr>
                        <a:t>Achieved 99% accuracy on test datasets using CNNs for disease detection but faced performance drops on real-world images, highlighting the need for better generalization to field conditions.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21658">
                <a:tc>
                  <a:txBody>
                    <a:bodyPr anchor="t" rtlCol="false"/>
                    <a:lstStyle/>
                    <a:p>
                      <a:pPr algn="ctr">
                        <a:lnSpc>
                          <a:spcPts val="2800"/>
                        </a:lnSpc>
                        <a:defRPr/>
                      </a:pPr>
                      <a:r>
                        <a:rPr lang="en-US" sz="2000" b="true">
                          <a:solidFill>
                            <a:srgbClr val="000000"/>
                          </a:solidFill>
                          <a:latin typeface="Times New Roman Bold"/>
                          <a:ea typeface="Times New Roman Bold"/>
                          <a:cs typeface="Times New Roman Bold"/>
                          <a:sym typeface="Times New Roman Bold"/>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Sladojevic et al.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Times New Roman"/>
                          <a:ea typeface="Times New Roman"/>
                          <a:cs typeface="Times New Roman"/>
                          <a:sym typeface="Times New Roman"/>
                        </a:rPr>
                        <a:t>Improved adaptability to unseen diseases and minimized reliance on large datasets by fine-tuning pre-trained CNNs, highlighting the scalability of machine learning models for various agricultural applications.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17830">
                <a:tc>
                  <a:txBody>
                    <a:bodyPr anchor="t" rtlCol="false"/>
                    <a:lstStyle/>
                    <a:p>
                      <a:pPr algn="ctr">
                        <a:lnSpc>
                          <a:spcPts val="2800"/>
                        </a:lnSpc>
                        <a:defRPr/>
                      </a:pPr>
                      <a:r>
                        <a:rPr lang="en-US" sz="2000" b="true">
                          <a:solidFill>
                            <a:srgbClr val="000000"/>
                          </a:solidFill>
                          <a:latin typeface="Times New Roman Bold"/>
                          <a:ea typeface="Times New Roman Bold"/>
                          <a:cs typeface="Times New Roman Bold"/>
                          <a:sym typeface="Times New Roman Bold"/>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Amara et al.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2017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spc="-52">
                          <a:solidFill>
                            <a:srgbClr val="000000"/>
                          </a:solidFill>
                          <a:latin typeface="Times New Roman"/>
                          <a:ea typeface="Times New Roman"/>
                          <a:cs typeface="Times New Roman"/>
                          <a:sym typeface="Times New Roman"/>
                        </a:rPr>
                        <a:t>Achieved high accuracy under controlled conditions but struggled to generalize to real-world scenarios, emphasizing the need for larger and more diverse datasets to enhance model robustness.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47381">
                <a:tc>
                  <a:txBody>
                    <a:bodyPr anchor="t" rtlCol="false"/>
                    <a:lstStyle/>
                    <a:p>
                      <a:pPr algn="ctr">
                        <a:lnSpc>
                          <a:spcPts val="2800"/>
                        </a:lnSpc>
                        <a:defRPr/>
                      </a:pPr>
                      <a:r>
                        <a:rPr lang="en-US" sz="2000" b="true">
                          <a:solidFill>
                            <a:srgbClr val="000000"/>
                          </a:solidFill>
                          <a:latin typeface="Times New Roman Bold"/>
                          <a:ea typeface="Times New Roman Bold"/>
                          <a:cs typeface="Times New Roman Bold"/>
                          <a:sym typeface="Times New Roman Bold"/>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Fuentes et 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Times New Roman"/>
                          <a:ea typeface="Times New Roman"/>
                          <a:cs typeface="Times New Roman"/>
                          <a:sym typeface="Times New Roman"/>
                        </a:rPr>
                        <a:t>Successfully localized and identified disease symptoms in images, offering actionable insights for targeted interventions and demonstrating value for real-time precision agriculture applications.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786844" y="350681"/>
            <a:ext cx="5773270" cy="876201"/>
          </a:xfrm>
          <a:prstGeom prst="rect">
            <a:avLst/>
          </a:prstGeom>
        </p:spPr>
        <p:txBody>
          <a:bodyPr anchor="t" rtlCol="false" tIns="0" lIns="0" bIns="0" rIns="0">
            <a:spAutoFit/>
          </a:bodyPr>
          <a:lstStyle/>
          <a:p>
            <a:pPr algn="l">
              <a:lnSpc>
                <a:spcPts val="6386"/>
              </a:lnSpc>
              <a:spcBef>
                <a:spcPct val="0"/>
              </a:spcBef>
            </a:pPr>
            <a:r>
              <a:rPr lang="en-US" b="true" sz="4561">
                <a:solidFill>
                  <a:srgbClr val="000000"/>
                </a:solidFill>
                <a:latin typeface="Times New Roman Bold"/>
                <a:ea typeface="Times New Roman Bold"/>
                <a:cs typeface="Times New Roman Bold"/>
                <a:sym typeface="Times New Roman Bold"/>
              </a:rPr>
              <a:t>Literature Review</a:t>
            </a:r>
          </a:p>
        </p:txBody>
      </p:sp>
      <p:sp>
        <p:nvSpPr>
          <p:cNvPr name="TextBox 4" id="4"/>
          <p:cNvSpPr txBox="true"/>
          <p:nvPr/>
        </p:nvSpPr>
        <p:spPr>
          <a:xfrm rot="0">
            <a:off x="17739139" y="9471561"/>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6</a:t>
            </a:r>
          </a:p>
        </p:txBody>
      </p:sp>
      <p:sp>
        <p:nvSpPr>
          <p:cNvPr name="TextBox 5" id="5"/>
          <p:cNvSpPr txBox="true"/>
          <p:nvPr/>
        </p:nvSpPr>
        <p:spPr>
          <a:xfrm rot="0">
            <a:off x="5670558" y="923925"/>
            <a:ext cx="4889274" cy="501137"/>
          </a:xfrm>
          <a:prstGeom prst="rect">
            <a:avLst/>
          </a:prstGeom>
        </p:spPr>
        <p:txBody>
          <a:bodyPr anchor="t" rtlCol="false" tIns="0" lIns="0" bIns="0" rIns="0">
            <a:spAutoFit/>
          </a:bodyPr>
          <a:lstStyle/>
          <a:p>
            <a:pPr algn="ctr">
              <a:lnSpc>
                <a:spcPts val="3672"/>
              </a:lnSpc>
            </a:pPr>
            <a:r>
              <a:rPr lang="en-US" sz="2623" b="true">
                <a:solidFill>
                  <a:srgbClr val="000000"/>
                </a:solidFill>
                <a:latin typeface="Times New Roman Bold"/>
                <a:ea typeface="Times New Roman Bold"/>
                <a:cs typeface="Times New Roman Bold"/>
                <a:sym typeface="Times New Roman Bold"/>
              </a:rPr>
              <a:t>Table 1 :</a:t>
            </a:r>
            <a:r>
              <a:rPr lang="en-US" sz="2623">
                <a:solidFill>
                  <a:srgbClr val="000000"/>
                </a:solidFill>
                <a:latin typeface="Times New Roman"/>
                <a:ea typeface="Times New Roman"/>
                <a:cs typeface="Times New Roman"/>
                <a:sym typeface="Times New Roman"/>
              </a:rPr>
              <a:t> Previous Research Papers</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7713854" y="9689177"/>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7</a:t>
            </a:r>
          </a:p>
        </p:txBody>
      </p:sp>
      <p:graphicFrame>
        <p:nvGraphicFramePr>
          <p:cNvPr name="Table 3" id="3"/>
          <p:cNvGraphicFramePr>
            <a:graphicFrameLocks noGrp="true"/>
          </p:cNvGraphicFramePr>
          <p:nvPr/>
        </p:nvGraphicFramePr>
        <p:xfrm>
          <a:off x="786844" y="1485900"/>
          <a:ext cx="16714313" cy="8431431"/>
        </p:xfrm>
        <a:graphic>
          <a:graphicData uri="http://schemas.openxmlformats.org/drawingml/2006/table">
            <a:tbl>
              <a:tblPr/>
              <a:tblGrid>
                <a:gridCol w="1049371"/>
                <a:gridCol w="2535182"/>
                <a:gridCol w="1454592"/>
                <a:gridCol w="11675168"/>
              </a:tblGrid>
              <a:tr h="1349121">
                <a:tc>
                  <a:txBody>
                    <a:bodyPr anchor="t" rtlCol="false"/>
                    <a:lstStyle/>
                    <a:p>
                      <a:pPr algn="ctr">
                        <a:lnSpc>
                          <a:spcPts val="3499"/>
                        </a:lnSpc>
                        <a:defRPr/>
                      </a:pPr>
                      <a:r>
                        <a:rPr lang="en-US" sz="2499" b="true">
                          <a:solidFill>
                            <a:srgbClr val="000000"/>
                          </a:solidFill>
                          <a:latin typeface="Times New Roman Bold"/>
                          <a:ea typeface="Times New Roman Bold"/>
                          <a:cs typeface="Times New Roman Bold"/>
                          <a:sym typeface="Times New Roman Bold"/>
                        </a:rPr>
                        <a:t>Sl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Bold"/>
                          <a:ea typeface="Times New Roman Bold"/>
                          <a:cs typeface="Times New Roman Bold"/>
                          <a:sym typeface="Times New Roman Bold"/>
                        </a:rPr>
                        <a:t>Author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Bold"/>
                          <a:ea typeface="Times New Roman Bold"/>
                          <a:cs typeface="Times New Roman Bold"/>
                          <a:sym typeface="Times New Roman Bold"/>
                        </a:rPr>
                        <a:t>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00000"/>
                          </a:solidFill>
                          <a:latin typeface="Times New Roman Bold"/>
                          <a:ea typeface="Times New Roman Bold"/>
                          <a:cs typeface="Times New Roman Bold"/>
                          <a:sym typeface="Times New Roman Bold"/>
                        </a:rPr>
                        <a:t>Outcomes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21350">
                <a:tc>
                  <a:txBody>
                    <a:bodyPr anchor="t" rtlCol="false"/>
                    <a:lstStyle/>
                    <a:p>
                      <a:pPr algn="ctr">
                        <a:lnSpc>
                          <a:spcPts val="2800"/>
                        </a:lnSpc>
                        <a:defRPr/>
                      </a:pPr>
                      <a:r>
                        <a:rPr lang="en-US" sz="2000" b="true">
                          <a:solidFill>
                            <a:srgbClr val="000000"/>
                          </a:solidFill>
                          <a:latin typeface="Times New Roman Bold"/>
                          <a:ea typeface="Times New Roman Bold"/>
                          <a:cs typeface="Times New Roman Bold"/>
                          <a:sym typeface="Times New Roman Bold"/>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Ramcharan et 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Times New Roman"/>
                          <a:ea typeface="Times New Roman"/>
                          <a:cs typeface="Times New Roman"/>
                          <a:sym typeface="Times New Roman"/>
                        </a:rPr>
                        <a:t>Achieved around 80% accuracy in real-world scenarios, highlighting the practicality of mobile applications as accessible diagnostic tools to empower farmers with advanced disease detection capabilities.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71152">
                <a:tc>
                  <a:txBody>
                    <a:bodyPr anchor="t" rtlCol="false"/>
                    <a:lstStyle/>
                    <a:p>
                      <a:pPr algn="ctr">
                        <a:lnSpc>
                          <a:spcPts val="2800"/>
                        </a:lnSpc>
                        <a:defRPr/>
                      </a:pPr>
                      <a:r>
                        <a:rPr lang="en-US" sz="2000" b="true">
                          <a:solidFill>
                            <a:srgbClr val="000000"/>
                          </a:solidFill>
                          <a:latin typeface="Times New Roman Bold"/>
                          <a:ea typeface="Times New Roman Bold"/>
                          <a:cs typeface="Times New Roman Bold"/>
                          <a:sym typeface="Times New Roman Bold"/>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Too et al.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Times New Roman"/>
                          <a:ea typeface="Times New Roman"/>
                          <a:cs typeface="Times New Roman"/>
                          <a:sym typeface="Times New Roman"/>
                        </a:rPr>
                        <a:t>Enhanced the accuracy and robustness of CNN models for tomato disease detection, emphasizing the importance of data augmentation in improving model performance.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21350">
                <a:tc>
                  <a:txBody>
                    <a:bodyPr anchor="t" rtlCol="false"/>
                    <a:lstStyle/>
                    <a:p>
                      <a:pPr algn="ctr">
                        <a:lnSpc>
                          <a:spcPts val="2800"/>
                        </a:lnSpc>
                        <a:defRPr/>
                      </a:pPr>
                      <a:r>
                        <a:rPr lang="en-US" sz="2000" b="true">
                          <a:solidFill>
                            <a:srgbClr val="000000"/>
                          </a:solidFill>
                          <a:latin typeface="Times New Roman Bold"/>
                          <a:ea typeface="Times New Roman Bold"/>
                          <a:cs typeface="Times New Roman Bold"/>
                          <a:sym typeface="Times New Roman Bold"/>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Zhang et al.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2020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Times New Roman"/>
                          <a:ea typeface="Times New Roman"/>
                          <a:cs typeface="Times New Roman"/>
                          <a:sym typeface="Times New Roman"/>
                        </a:rPr>
                        <a:t>Improved classification accuracy and diagnostic efficiency by leveraging shared features across tasks. The study showcased the potential for detecting co-occurring diseases in complex agricultural environments.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21350">
                <a:tc>
                  <a:txBody>
                    <a:bodyPr anchor="t" rtlCol="false"/>
                    <a:lstStyle/>
                    <a:p>
                      <a:pPr algn="ctr">
                        <a:lnSpc>
                          <a:spcPts val="2800"/>
                        </a:lnSpc>
                        <a:defRPr/>
                      </a:pPr>
                      <a:r>
                        <a:rPr lang="en-US" sz="2000" b="true">
                          <a:solidFill>
                            <a:srgbClr val="000000"/>
                          </a:solidFill>
                          <a:latin typeface="Times New Roman Bold"/>
                          <a:ea typeface="Times New Roman Bold"/>
                          <a:cs typeface="Times New Roman Bold"/>
                          <a:sym typeface="Times New Roman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David et al.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spc="-52">
                          <a:solidFill>
                            <a:srgbClr val="000000"/>
                          </a:solidFill>
                          <a:latin typeface="Times New Roman"/>
                          <a:ea typeface="Times New Roman"/>
                          <a:cs typeface="Times New Roman"/>
                          <a:sym typeface="Times New Roman"/>
                        </a:rPr>
                        <a:t>Developed lightweight models that delivered high accuracy with reduced computational and memory requirements, ensuring accessibility for farmers using entry-level smartphones in resource-constrained environments.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47108">
                <a:tc>
                  <a:txBody>
                    <a:bodyPr anchor="t" rtlCol="false"/>
                    <a:lstStyle/>
                    <a:p>
                      <a:pPr algn="ctr">
                        <a:lnSpc>
                          <a:spcPts val="2800"/>
                        </a:lnSpc>
                        <a:defRPr/>
                      </a:pPr>
                      <a:r>
                        <a:rPr lang="en-US" sz="2000" b="true">
                          <a:solidFill>
                            <a:srgbClr val="000000"/>
                          </a:solidFill>
                          <a:latin typeface="Times New Roman Bold"/>
                          <a:ea typeface="Times New Roman Bold"/>
                          <a:cs typeface="Times New Roman Bold"/>
                          <a:sym typeface="Times New Roman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Ma et 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Times New Roman"/>
                          <a:ea typeface="Times New Roman"/>
                          <a:cs typeface="Times New Roman"/>
                          <a:sym typeface="Times New Roman"/>
                        </a:rPr>
                        <a:t>2021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Times New Roman"/>
                          <a:ea typeface="Times New Roman"/>
                          <a:cs typeface="Times New Roman"/>
                          <a:sym typeface="Times New Roman"/>
                        </a:rPr>
                        <a:t>Maintained high classification accuracy while minimizing model size and computational demands, advancing the practical deployment of machine learning solutions for smallholder farmers.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786844" y="333375"/>
            <a:ext cx="5167163" cy="1152525"/>
          </a:xfrm>
          <a:prstGeom prst="rect">
            <a:avLst/>
          </a:prstGeom>
        </p:spPr>
        <p:txBody>
          <a:bodyPr anchor="t" rtlCol="false" tIns="0" lIns="0" bIns="0" rIns="0">
            <a:spAutoFit/>
          </a:bodyPr>
          <a:lstStyle/>
          <a:p>
            <a:pPr algn="l">
              <a:lnSpc>
                <a:spcPts val="8400"/>
              </a:lnSpc>
              <a:spcBef>
                <a:spcPct val="0"/>
              </a:spcBef>
            </a:pPr>
            <a:r>
              <a:rPr lang="en-US" b="true" sz="6000">
                <a:solidFill>
                  <a:srgbClr val="000000"/>
                </a:solidFill>
                <a:latin typeface="Times New Roman Bold"/>
                <a:ea typeface="Times New Roman Bold"/>
                <a:cs typeface="Times New Roman Bold"/>
                <a:sym typeface="Times New Roman Bold"/>
              </a:rPr>
              <a:t>Cont...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86587" y="1485900"/>
            <a:ext cx="4925205" cy="4847623"/>
          </a:xfrm>
          <a:custGeom>
            <a:avLst/>
            <a:gdLst/>
            <a:ahLst/>
            <a:cxnLst/>
            <a:rect r="r" b="b" t="t" l="l"/>
            <a:pathLst>
              <a:path h="4847623" w="4925205">
                <a:moveTo>
                  <a:pt x="0" y="0"/>
                </a:moveTo>
                <a:lnTo>
                  <a:pt x="4925205" y="0"/>
                </a:lnTo>
                <a:lnTo>
                  <a:pt x="4925205" y="4847623"/>
                </a:lnTo>
                <a:lnTo>
                  <a:pt x="0" y="4847623"/>
                </a:lnTo>
                <a:lnTo>
                  <a:pt x="0" y="0"/>
                </a:lnTo>
                <a:close/>
              </a:path>
            </a:pathLst>
          </a:custGeom>
          <a:blipFill>
            <a:blip r:embed="rId2"/>
            <a:stretch>
              <a:fillRect l="-58829" t="-463" r="-20065" b="-20633"/>
            </a:stretch>
          </a:blipFill>
        </p:spPr>
      </p:sp>
      <p:sp>
        <p:nvSpPr>
          <p:cNvPr name="Freeform 3" id="3"/>
          <p:cNvSpPr/>
          <p:nvPr/>
        </p:nvSpPr>
        <p:spPr>
          <a:xfrm flipH="false" flipV="false" rot="0">
            <a:off x="662480" y="1485900"/>
            <a:ext cx="5714798" cy="4847623"/>
          </a:xfrm>
          <a:custGeom>
            <a:avLst/>
            <a:gdLst/>
            <a:ahLst/>
            <a:cxnLst/>
            <a:rect r="r" b="b" t="t" l="l"/>
            <a:pathLst>
              <a:path h="4847623" w="5714798">
                <a:moveTo>
                  <a:pt x="0" y="0"/>
                </a:moveTo>
                <a:lnTo>
                  <a:pt x="5714798" y="0"/>
                </a:lnTo>
                <a:lnTo>
                  <a:pt x="5714798" y="4847623"/>
                </a:lnTo>
                <a:lnTo>
                  <a:pt x="0" y="4847623"/>
                </a:lnTo>
                <a:lnTo>
                  <a:pt x="0" y="0"/>
                </a:lnTo>
                <a:close/>
              </a:path>
            </a:pathLst>
          </a:custGeom>
          <a:blipFill>
            <a:blip r:embed="rId3"/>
            <a:stretch>
              <a:fillRect l="0" t="-23166" r="-39303" b="0"/>
            </a:stretch>
          </a:blipFill>
        </p:spPr>
      </p:sp>
      <p:sp>
        <p:nvSpPr>
          <p:cNvPr name="Freeform 4" id="4"/>
          <p:cNvSpPr/>
          <p:nvPr/>
        </p:nvSpPr>
        <p:spPr>
          <a:xfrm flipH="false" flipV="false" rot="0">
            <a:off x="6677374" y="1485900"/>
            <a:ext cx="5904413" cy="4847623"/>
          </a:xfrm>
          <a:custGeom>
            <a:avLst/>
            <a:gdLst/>
            <a:ahLst/>
            <a:cxnLst/>
            <a:rect r="r" b="b" t="t" l="l"/>
            <a:pathLst>
              <a:path h="4847623" w="5904413">
                <a:moveTo>
                  <a:pt x="0" y="0"/>
                </a:moveTo>
                <a:lnTo>
                  <a:pt x="5904413" y="0"/>
                </a:lnTo>
                <a:lnTo>
                  <a:pt x="5904413" y="4847623"/>
                </a:lnTo>
                <a:lnTo>
                  <a:pt x="0" y="4847623"/>
                </a:lnTo>
                <a:lnTo>
                  <a:pt x="0" y="0"/>
                </a:lnTo>
                <a:close/>
              </a:path>
            </a:pathLst>
          </a:custGeom>
          <a:blipFill>
            <a:blip r:embed="rId4"/>
            <a:stretch>
              <a:fillRect l="-29467" t="0" r="-21754" b="-22715"/>
            </a:stretch>
          </a:blipFill>
        </p:spPr>
      </p:sp>
      <p:sp>
        <p:nvSpPr>
          <p:cNvPr name="TextBox 5" id="5"/>
          <p:cNvSpPr txBox="true"/>
          <p:nvPr/>
        </p:nvSpPr>
        <p:spPr>
          <a:xfrm rot="0">
            <a:off x="626438" y="333375"/>
            <a:ext cx="6530298" cy="1152525"/>
          </a:xfrm>
          <a:prstGeom prst="rect">
            <a:avLst/>
          </a:prstGeom>
        </p:spPr>
        <p:txBody>
          <a:bodyPr anchor="t" rtlCol="false" tIns="0" lIns="0" bIns="0" rIns="0">
            <a:spAutoFit/>
          </a:bodyPr>
          <a:lstStyle/>
          <a:p>
            <a:pPr algn="l">
              <a:lnSpc>
                <a:spcPts val="8400"/>
              </a:lnSpc>
              <a:spcBef>
                <a:spcPct val="0"/>
              </a:spcBef>
            </a:pPr>
            <a:r>
              <a:rPr lang="en-US" b="true" sz="6000">
                <a:solidFill>
                  <a:srgbClr val="000000"/>
                </a:solidFill>
                <a:latin typeface="Times New Roman Bold"/>
                <a:ea typeface="Times New Roman Bold"/>
                <a:cs typeface="Times New Roman Bold"/>
                <a:sym typeface="Times New Roman Bold"/>
              </a:rPr>
              <a:t>About Datasets</a:t>
            </a:r>
          </a:p>
        </p:txBody>
      </p:sp>
      <p:sp>
        <p:nvSpPr>
          <p:cNvPr name="TextBox 6" id="6"/>
          <p:cNvSpPr txBox="true"/>
          <p:nvPr/>
        </p:nvSpPr>
        <p:spPr>
          <a:xfrm rot="0">
            <a:off x="2856644" y="6450045"/>
            <a:ext cx="897374" cy="60452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Times New Roman"/>
                <a:ea typeface="Times New Roman"/>
                <a:cs typeface="Times New Roman"/>
                <a:sym typeface="Times New Roman"/>
              </a:rPr>
              <a:t>Corn</a:t>
            </a:r>
          </a:p>
        </p:txBody>
      </p:sp>
      <p:sp>
        <p:nvSpPr>
          <p:cNvPr name="TextBox 7" id="7"/>
          <p:cNvSpPr txBox="true"/>
          <p:nvPr/>
        </p:nvSpPr>
        <p:spPr>
          <a:xfrm rot="0">
            <a:off x="8933244" y="6450045"/>
            <a:ext cx="1392674" cy="60452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Times New Roman"/>
                <a:ea typeface="Times New Roman"/>
                <a:cs typeface="Times New Roman"/>
                <a:sym typeface="Times New Roman"/>
              </a:rPr>
              <a:t>Tomato</a:t>
            </a:r>
          </a:p>
        </p:txBody>
      </p:sp>
      <p:sp>
        <p:nvSpPr>
          <p:cNvPr name="TextBox 8" id="8"/>
          <p:cNvSpPr txBox="true"/>
          <p:nvPr/>
        </p:nvSpPr>
        <p:spPr>
          <a:xfrm rot="0">
            <a:off x="15015854" y="6450045"/>
            <a:ext cx="1206579" cy="604520"/>
          </a:xfrm>
          <a:prstGeom prst="rect">
            <a:avLst/>
          </a:prstGeom>
        </p:spPr>
        <p:txBody>
          <a:bodyPr anchor="t" rtlCol="false" tIns="0" lIns="0" bIns="0" rIns="0">
            <a:spAutoFit/>
          </a:bodyPr>
          <a:lstStyle/>
          <a:p>
            <a:pPr algn="ctr">
              <a:lnSpc>
                <a:spcPts val="4480"/>
              </a:lnSpc>
              <a:spcBef>
                <a:spcPct val="0"/>
              </a:spcBef>
            </a:pPr>
            <a:r>
              <a:rPr lang="en-US" sz="3200">
                <a:solidFill>
                  <a:srgbClr val="000000"/>
                </a:solidFill>
                <a:latin typeface="Times New Roman"/>
                <a:ea typeface="Times New Roman"/>
                <a:cs typeface="Times New Roman"/>
                <a:sym typeface="Times New Roman"/>
              </a:rPr>
              <a:t>Pepper</a:t>
            </a:r>
          </a:p>
        </p:txBody>
      </p:sp>
      <p:sp>
        <p:nvSpPr>
          <p:cNvPr name="TextBox 9" id="9"/>
          <p:cNvSpPr txBox="true"/>
          <p:nvPr/>
        </p:nvSpPr>
        <p:spPr>
          <a:xfrm rot="0">
            <a:off x="17259300" y="9172575"/>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8</a:t>
            </a:r>
          </a:p>
        </p:txBody>
      </p:sp>
      <p:sp>
        <p:nvSpPr>
          <p:cNvPr name="TextBox 10" id="10"/>
          <p:cNvSpPr txBox="true"/>
          <p:nvPr/>
        </p:nvSpPr>
        <p:spPr>
          <a:xfrm rot="0">
            <a:off x="698523" y="7197440"/>
            <a:ext cx="17113269" cy="2222500"/>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Times New Roman"/>
                <a:ea typeface="Times New Roman"/>
                <a:cs typeface="Times New Roman"/>
                <a:sym typeface="Times New Roman"/>
              </a:rPr>
              <a:t>The dataset comprises thousands of high-quality images of crop leaves, captured in diverse natural settings to ensure the robustness of the machine learning models. Each image was carefully labeled by agricultural experts, indicating whether the leaf is healthy or affected by a particular disease. The dataset was picked from Kaggle, and around 70% of the data is used for training, 20% of the data is used for testing, and 10% is used for verification for crop disease detection. Around 2300 data records are used for crop and fertilizer recommendation.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55277" y="5191431"/>
            <a:ext cx="8963402" cy="4033531"/>
          </a:xfrm>
          <a:custGeom>
            <a:avLst/>
            <a:gdLst/>
            <a:ahLst/>
            <a:cxnLst/>
            <a:rect r="r" b="b" t="t" l="l"/>
            <a:pathLst>
              <a:path h="4033531" w="8963402">
                <a:moveTo>
                  <a:pt x="0" y="0"/>
                </a:moveTo>
                <a:lnTo>
                  <a:pt x="8963402" y="0"/>
                </a:lnTo>
                <a:lnTo>
                  <a:pt x="8963402" y="4033531"/>
                </a:lnTo>
                <a:lnTo>
                  <a:pt x="0" y="4033531"/>
                </a:lnTo>
                <a:lnTo>
                  <a:pt x="0" y="0"/>
                </a:lnTo>
                <a:close/>
              </a:path>
            </a:pathLst>
          </a:custGeom>
          <a:blipFill>
            <a:blip r:embed="rId2"/>
            <a:stretch>
              <a:fillRect l="0" t="0" r="0" b="0"/>
            </a:stretch>
          </a:blipFill>
        </p:spPr>
      </p:sp>
      <p:sp>
        <p:nvSpPr>
          <p:cNvPr name="Freeform 3" id="3"/>
          <p:cNvSpPr/>
          <p:nvPr/>
        </p:nvSpPr>
        <p:spPr>
          <a:xfrm flipH="false" flipV="false" rot="0">
            <a:off x="393676" y="5388458"/>
            <a:ext cx="7761602" cy="4036033"/>
          </a:xfrm>
          <a:custGeom>
            <a:avLst/>
            <a:gdLst/>
            <a:ahLst/>
            <a:cxnLst/>
            <a:rect r="r" b="b" t="t" l="l"/>
            <a:pathLst>
              <a:path h="4036033" w="7761602">
                <a:moveTo>
                  <a:pt x="0" y="0"/>
                </a:moveTo>
                <a:lnTo>
                  <a:pt x="7761601" y="0"/>
                </a:lnTo>
                <a:lnTo>
                  <a:pt x="7761601" y="4036033"/>
                </a:lnTo>
                <a:lnTo>
                  <a:pt x="0" y="4036033"/>
                </a:lnTo>
                <a:lnTo>
                  <a:pt x="0" y="0"/>
                </a:lnTo>
                <a:close/>
              </a:path>
            </a:pathLst>
          </a:custGeom>
          <a:blipFill>
            <a:blip r:embed="rId3"/>
            <a:stretch>
              <a:fillRect l="0" t="0" r="0" b="0"/>
            </a:stretch>
          </a:blipFill>
        </p:spPr>
      </p:sp>
      <p:sp>
        <p:nvSpPr>
          <p:cNvPr name="Freeform 4" id="4"/>
          <p:cNvSpPr/>
          <p:nvPr/>
        </p:nvSpPr>
        <p:spPr>
          <a:xfrm flipH="false" flipV="false" rot="0">
            <a:off x="8532208" y="5388458"/>
            <a:ext cx="5892274" cy="578053"/>
          </a:xfrm>
          <a:custGeom>
            <a:avLst/>
            <a:gdLst/>
            <a:ahLst/>
            <a:cxnLst/>
            <a:rect r="r" b="b" t="t" l="l"/>
            <a:pathLst>
              <a:path h="578053" w="5892274">
                <a:moveTo>
                  <a:pt x="0" y="0"/>
                </a:moveTo>
                <a:lnTo>
                  <a:pt x="5892274" y="0"/>
                </a:lnTo>
                <a:lnTo>
                  <a:pt x="5892274" y="578053"/>
                </a:lnTo>
                <a:lnTo>
                  <a:pt x="0" y="578053"/>
                </a:lnTo>
                <a:lnTo>
                  <a:pt x="0" y="0"/>
                </a:lnTo>
                <a:close/>
              </a:path>
            </a:pathLst>
          </a:custGeom>
          <a:blipFill>
            <a:blip r:embed="rId4"/>
            <a:stretch>
              <a:fillRect l="0" t="0" r="-62104" b="0"/>
            </a:stretch>
          </a:blipFill>
        </p:spPr>
      </p:sp>
      <p:sp>
        <p:nvSpPr>
          <p:cNvPr name="TextBox 5" id="5"/>
          <p:cNvSpPr txBox="true"/>
          <p:nvPr/>
        </p:nvSpPr>
        <p:spPr>
          <a:xfrm rot="0">
            <a:off x="17275005" y="9139237"/>
            <a:ext cx="152400" cy="2381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Times New Roman"/>
                <a:ea typeface="Times New Roman"/>
                <a:cs typeface="Times New Roman"/>
                <a:sym typeface="Times New Roman"/>
              </a:rPr>
              <a:t>9</a:t>
            </a:r>
          </a:p>
        </p:txBody>
      </p:sp>
      <p:sp>
        <p:nvSpPr>
          <p:cNvPr name="TextBox 6" id="6"/>
          <p:cNvSpPr txBox="true"/>
          <p:nvPr/>
        </p:nvSpPr>
        <p:spPr>
          <a:xfrm rot="0">
            <a:off x="311568" y="300037"/>
            <a:ext cx="5984816" cy="1152525"/>
          </a:xfrm>
          <a:prstGeom prst="rect">
            <a:avLst/>
          </a:prstGeom>
        </p:spPr>
        <p:txBody>
          <a:bodyPr anchor="t" rtlCol="false" tIns="0" lIns="0" bIns="0" rIns="0">
            <a:spAutoFit/>
          </a:bodyPr>
          <a:lstStyle/>
          <a:p>
            <a:pPr algn="l">
              <a:lnSpc>
                <a:spcPts val="8400"/>
              </a:lnSpc>
              <a:spcBef>
                <a:spcPct val="0"/>
              </a:spcBef>
            </a:pPr>
            <a:r>
              <a:rPr lang="en-US" b="true" sz="6000">
                <a:solidFill>
                  <a:srgbClr val="000000"/>
                </a:solidFill>
                <a:latin typeface="Times New Roman Bold"/>
                <a:ea typeface="Times New Roman Bold"/>
                <a:cs typeface="Times New Roman Bold"/>
                <a:sym typeface="Times New Roman Bold"/>
              </a:rPr>
              <a:t>Work Done</a:t>
            </a:r>
          </a:p>
        </p:txBody>
      </p:sp>
      <p:sp>
        <p:nvSpPr>
          <p:cNvPr name="TextBox 7" id="7"/>
          <p:cNvSpPr txBox="true"/>
          <p:nvPr/>
        </p:nvSpPr>
        <p:spPr>
          <a:xfrm rot="0">
            <a:off x="393676" y="1464428"/>
            <a:ext cx="4199831" cy="798195"/>
          </a:xfrm>
          <a:prstGeom prst="rect">
            <a:avLst/>
          </a:prstGeom>
        </p:spPr>
        <p:txBody>
          <a:bodyPr anchor="t" rtlCol="false" tIns="0" lIns="0" bIns="0" rIns="0">
            <a:spAutoFit/>
          </a:bodyPr>
          <a:lstStyle/>
          <a:p>
            <a:pPr algn="l">
              <a:lnSpc>
                <a:spcPts val="5880"/>
              </a:lnSpc>
              <a:spcBef>
                <a:spcPct val="0"/>
              </a:spcBef>
            </a:pPr>
            <a:r>
              <a:rPr lang="en-US" b="true" sz="4200">
                <a:solidFill>
                  <a:srgbClr val="000000"/>
                </a:solidFill>
                <a:latin typeface="Times New Roman Bold"/>
                <a:ea typeface="Times New Roman Bold"/>
                <a:cs typeface="Times New Roman Bold"/>
                <a:sym typeface="Times New Roman Bold"/>
              </a:rPr>
              <a:t>Data Loading</a:t>
            </a:r>
          </a:p>
        </p:txBody>
      </p:sp>
      <p:sp>
        <p:nvSpPr>
          <p:cNvPr name="TextBox 8" id="8"/>
          <p:cNvSpPr txBox="true"/>
          <p:nvPr/>
        </p:nvSpPr>
        <p:spPr>
          <a:xfrm rot="0">
            <a:off x="311568" y="2341164"/>
            <a:ext cx="16131732" cy="1820921"/>
          </a:xfrm>
          <a:prstGeom prst="rect">
            <a:avLst/>
          </a:prstGeom>
        </p:spPr>
        <p:txBody>
          <a:bodyPr anchor="t" rtlCol="false" tIns="0" lIns="0" bIns="0" rIns="0">
            <a:spAutoFit/>
          </a:bodyPr>
          <a:lstStyle/>
          <a:p>
            <a:pPr algn="just" marL="552744" indent="-276372" lvl="1">
              <a:lnSpc>
                <a:spcPts val="3584"/>
              </a:lnSpc>
              <a:buFont typeface="Arial"/>
              <a:buChar char="•"/>
            </a:pPr>
            <a:r>
              <a:rPr lang="en-US" sz="2560">
                <a:solidFill>
                  <a:srgbClr val="000000"/>
                </a:solidFill>
                <a:latin typeface="Times New Roman"/>
                <a:ea typeface="Times New Roman"/>
                <a:cs typeface="Times New Roman"/>
                <a:sym typeface="Times New Roman"/>
              </a:rPr>
              <a:t>Data loading and initial visualization are fundamental first steps in machine learning, </a:t>
            </a:r>
            <a:r>
              <a:rPr lang="en-US" b="true" sz="2560">
                <a:solidFill>
                  <a:srgbClr val="000000"/>
                </a:solidFill>
                <a:latin typeface="Times New Roman Bold"/>
                <a:ea typeface="Times New Roman Bold"/>
                <a:cs typeface="Times New Roman Bold"/>
                <a:sym typeface="Times New Roman Bold"/>
              </a:rPr>
              <a:t>transforming raw data into informative information.</a:t>
            </a:r>
          </a:p>
          <a:p>
            <a:pPr algn="just" marL="552744" indent="-276372" lvl="1">
              <a:lnSpc>
                <a:spcPts val="3584"/>
              </a:lnSpc>
              <a:buFont typeface="Arial"/>
              <a:buChar char="•"/>
            </a:pPr>
            <a:r>
              <a:rPr lang="en-US" sz="2560">
                <a:solidFill>
                  <a:srgbClr val="000000"/>
                </a:solidFill>
                <a:latin typeface="Times New Roman"/>
                <a:ea typeface="Times New Roman"/>
                <a:cs typeface="Times New Roman"/>
                <a:sym typeface="Times New Roman"/>
              </a:rPr>
              <a:t>Effective visualization serves as a bridge between complex data and actionable intelligence, setting the stage for robust machine learning models.</a:t>
            </a:r>
          </a:p>
        </p:txBody>
      </p:sp>
      <p:sp>
        <p:nvSpPr>
          <p:cNvPr name="TextBox 9" id="9"/>
          <p:cNvSpPr txBox="true"/>
          <p:nvPr/>
        </p:nvSpPr>
        <p:spPr>
          <a:xfrm rot="0">
            <a:off x="10329610" y="9234487"/>
            <a:ext cx="4229100" cy="479424"/>
          </a:xfrm>
          <a:prstGeom prst="rect">
            <a:avLst/>
          </a:prstGeom>
        </p:spPr>
        <p:txBody>
          <a:bodyPr anchor="t" rtlCol="false" tIns="0" lIns="0" bIns="0" rIns="0">
            <a:spAutoFit/>
          </a:bodyPr>
          <a:lstStyle/>
          <a:p>
            <a:pPr algn="ctr">
              <a:lnSpc>
                <a:spcPts val="3500"/>
              </a:lnSpc>
              <a:spcBef>
                <a:spcPct val="0"/>
              </a:spcBef>
            </a:pPr>
            <a:r>
              <a:rPr lang="en-US" sz="2500">
                <a:solidFill>
                  <a:srgbClr val="000000"/>
                </a:solidFill>
                <a:latin typeface="Times New Roman"/>
                <a:ea typeface="Times New Roman"/>
                <a:cs typeface="Times New Roman"/>
                <a:sym typeface="Times New Roman"/>
              </a:rPr>
              <a:t>Fig. 1 Bar Chart of data classes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DAGYroMigFw</dc:identifier>
  <dcterms:modified xsi:type="dcterms:W3CDTF">2011-08-01T06:04:30Z</dcterms:modified>
  <cp:revision>1</cp:revision>
  <dc:title>AgriGrow</dc:title>
</cp:coreProperties>
</file>